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sldIdLst>
    <p:sldId id="261" r:id="rId5"/>
    <p:sldId id="257" r:id="rId6"/>
    <p:sldId id="283" r:id="rId7"/>
    <p:sldId id="286" r:id="rId8"/>
    <p:sldId id="294" r:id="rId9"/>
    <p:sldId id="307" r:id="rId10"/>
    <p:sldId id="308" r:id="rId11"/>
    <p:sldId id="309" r:id="rId12"/>
    <p:sldId id="310" r:id="rId13"/>
    <p:sldId id="311" r:id="rId14"/>
    <p:sldId id="312" r:id="rId15"/>
    <p:sldId id="262" r:id="rId16"/>
    <p:sldId id="263" r:id="rId17"/>
    <p:sldId id="256" r:id="rId18"/>
    <p:sldId id="306" r:id="rId19"/>
    <p:sldId id="258" r:id="rId20"/>
    <p:sldId id="259" r:id="rId21"/>
    <p:sldId id="260" r:id="rId22"/>
    <p:sldId id="297" r:id="rId23"/>
    <p:sldId id="299" r:id="rId24"/>
    <p:sldId id="279" r:id="rId25"/>
    <p:sldId id="300" r:id="rId26"/>
    <p:sldId id="301" r:id="rId27"/>
    <p:sldId id="303" r:id="rId28"/>
    <p:sldId id="304" r:id="rId29"/>
    <p:sldId id="935" r:id="rId30"/>
    <p:sldId id="932" r:id="rId31"/>
    <p:sldId id="30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0128"/>
    <a:srgbClr val="35363A"/>
    <a:srgbClr val="D1FF42"/>
    <a:srgbClr val="65D8E2"/>
    <a:srgbClr val="D0DA66"/>
    <a:srgbClr val="225CBA"/>
    <a:srgbClr val="516960"/>
    <a:srgbClr val="F0BB46"/>
    <a:srgbClr val="96C4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0F106F-E407-45C0-849A-2D390254A313}" v="7" dt="2022-08-25T18:01:30.2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197"/>
    <p:restoredTop sz="94830"/>
  </p:normalViewPr>
  <p:slideViewPr>
    <p:cSldViewPr snapToGrid="0" snapToObjects="1">
      <p:cViewPr varScale="1">
        <p:scale>
          <a:sx n="146" d="100"/>
          <a:sy n="146" d="100"/>
        </p:scale>
        <p:origin x="2046" y="126"/>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MacDonald" userId="9cf759eac4eb3612" providerId="LiveId" clId="{110F106F-E407-45C0-849A-2D390254A313}"/>
    <pc:docChg chg="undo custSel addSld delSld modSld">
      <pc:chgData name="Paul MacDonald" userId="9cf759eac4eb3612" providerId="LiveId" clId="{110F106F-E407-45C0-849A-2D390254A313}" dt="2022-08-25T18:02:07.216" v="214" actId="47"/>
      <pc:docMkLst>
        <pc:docMk/>
      </pc:docMkLst>
      <pc:sldChg chg="addSp delSp modSp mod">
        <pc:chgData name="Paul MacDonald" userId="9cf759eac4eb3612" providerId="LiveId" clId="{110F106F-E407-45C0-849A-2D390254A313}" dt="2022-08-15T13:51:53.761" v="194" actId="20577"/>
        <pc:sldMkLst>
          <pc:docMk/>
          <pc:sldMk cId="2488899757" sldId="257"/>
        </pc:sldMkLst>
        <pc:spChg chg="add del mod">
          <ac:chgData name="Paul MacDonald" userId="9cf759eac4eb3612" providerId="LiveId" clId="{110F106F-E407-45C0-849A-2D390254A313}" dt="2022-08-04T18:54:55.470" v="169" actId="1076"/>
          <ac:spMkLst>
            <pc:docMk/>
            <pc:sldMk cId="2488899757" sldId="257"/>
            <ac:spMk id="2" creationId="{B9107D62-D9DC-D945-8246-8BD687456863}"/>
          </ac:spMkLst>
        </pc:spChg>
        <pc:spChg chg="mod">
          <ac:chgData name="Paul MacDonald" userId="9cf759eac4eb3612" providerId="LiveId" clId="{110F106F-E407-45C0-849A-2D390254A313}" dt="2022-08-15T13:51:53.761" v="194" actId="20577"/>
          <ac:spMkLst>
            <pc:docMk/>
            <pc:sldMk cId="2488899757" sldId="257"/>
            <ac:spMk id="6" creationId="{EF5729E1-619E-D749-A903-A96900423606}"/>
          </ac:spMkLst>
        </pc:spChg>
        <pc:spChg chg="mod">
          <ac:chgData name="Paul MacDonald" userId="9cf759eac4eb3612" providerId="LiveId" clId="{110F106F-E407-45C0-849A-2D390254A313}" dt="2022-08-04T18:55:07.543" v="179" actId="20577"/>
          <ac:spMkLst>
            <pc:docMk/>
            <pc:sldMk cId="2488899757" sldId="257"/>
            <ac:spMk id="8" creationId="{DE155789-49F9-1631-C490-34667156ED60}"/>
          </ac:spMkLst>
        </pc:spChg>
        <pc:picChg chg="mod">
          <ac:chgData name="Paul MacDonald" userId="9cf759eac4eb3612" providerId="LiveId" clId="{110F106F-E407-45C0-849A-2D390254A313}" dt="2022-08-04T18:54:51.551" v="168" actId="688"/>
          <ac:picMkLst>
            <pc:docMk/>
            <pc:sldMk cId="2488899757" sldId="257"/>
            <ac:picMk id="9" creationId="{28C23BBB-59EF-65BB-2B80-E86321AE4A07}"/>
          </ac:picMkLst>
        </pc:picChg>
      </pc:sldChg>
      <pc:sldChg chg="modSp mod">
        <pc:chgData name="Paul MacDonald" userId="9cf759eac4eb3612" providerId="LiveId" clId="{110F106F-E407-45C0-849A-2D390254A313}" dt="2022-08-25T17:46:19.297" v="195" actId="313"/>
        <pc:sldMkLst>
          <pc:docMk/>
          <pc:sldMk cId="2852457686" sldId="283"/>
        </pc:sldMkLst>
        <pc:spChg chg="mod">
          <ac:chgData name="Paul MacDonald" userId="9cf759eac4eb3612" providerId="LiveId" clId="{110F106F-E407-45C0-849A-2D390254A313}" dt="2022-08-25T17:46:19.297" v="195" actId="313"/>
          <ac:spMkLst>
            <pc:docMk/>
            <pc:sldMk cId="2852457686" sldId="283"/>
            <ac:spMk id="4" creationId="{BBBD51A8-0AB3-4548-A661-C49664FCB8B6}"/>
          </ac:spMkLst>
        </pc:spChg>
        <pc:spChg chg="mod">
          <ac:chgData name="Paul MacDonald" userId="9cf759eac4eb3612" providerId="LiveId" clId="{110F106F-E407-45C0-849A-2D390254A313}" dt="2022-08-04T18:16:48.018" v="47" actId="1076"/>
          <ac:spMkLst>
            <pc:docMk/>
            <pc:sldMk cId="2852457686" sldId="283"/>
            <ac:spMk id="8" creationId="{42301A25-F664-58FF-D702-AA1B95213DB4}"/>
          </ac:spMkLst>
        </pc:spChg>
        <pc:picChg chg="mod">
          <ac:chgData name="Paul MacDonald" userId="9cf759eac4eb3612" providerId="LiveId" clId="{110F106F-E407-45C0-849A-2D390254A313}" dt="2022-08-04T18:16:50.516" v="48" actId="1076"/>
          <ac:picMkLst>
            <pc:docMk/>
            <pc:sldMk cId="2852457686" sldId="283"/>
            <ac:picMk id="12" creationId="{DA9259DC-13F8-B447-A9B1-B94DD6FB738A}"/>
          </ac:picMkLst>
        </pc:picChg>
      </pc:sldChg>
      <pc:sldChg chg="addSp delSp modSp mod">
        <pc:chgData name="Paul MacDonald" userId="9cf759eac4eb3612" providerId="LiveId" clId="{110F106F-E407-45C0-849A-2D390254A313}" dt="2022-08-25T17:51:32.503" v="204" actId="1076"/>
        <pc:sldMkLst>
          <pc:docMk/>
          <pc:sldMk cId="1042324949" sldId="294"/>
        </pc:sldMkLst>
        <pc:picChg chg="mod">
          <ac:chgData name="Paul MacDonald" userId="9cf759eac4eb3612" providerId="LiveId" clId="{110F106F-E407-45C0-849A-2D390254A313}" dt="2022-08-25T17:50:47.711" v="201" actId="1076"/>
          <ac:picMkLst>
            <pc:docMk/>
            <pc:sldMk cId="1042324949" sldId="294"/>
            <ac:picMk id="4" creationId="{CD3A9388-4341-C438-7929-D2B72D3F6757}"/>
          </ac:picMkLst>
        </pc:picChg>
        <pc:picChg chg="add del mod">
          <ac:chgData name="Paul MacDonald" userId="9cf759eac4eb3612" providerId="LiveId" clId="{110F106F-E407-45C0-849A-2D390254A313}" dt="2022-08-25T17:49:19.494" v="199" actId="478"/>
          <ac:picMkLst>
            <pc:docMk/>
            <pc:sldMk cId="1042324949" sldId="294"/>
            <ac:picMk id="9" creationId="{589BD623-7D9C-5285-E146-F470D5BB177A}"/>
          </ac:picMkLst>
        </pc:picChg>
        <pc:picChg chg="mod">
          <ac:chgData name="Paul MacDonald" userId="9cf759eac4eb3612" providerId="LiveId" clId="{110F106F-E407-45C0-849A-2D390254A313}" dt="2022-08-25T17:51:26.622" v="203" actId="1076"/>
          <ac:picMkLst>
            <pc:docMk/>
            <pc:sldMk cId="1042324949" sldId="294"/>
            <ac:picMk id="11" creationId="{F9B0E9B5-6AB3-4C4A-8671-F2391B54F3BA}"/>
          </ac:picMkLst>
        </pc:picChg>
        <pc:picChg chg="add mod">
          <ac:chgData name="Paul MacDonald" userId="9cf759eac4eb3612" providerId="LiveId" clId="{110F106F-E407-45C0-849A-2D390254A313}" dt="2022-08-25T17:51:32.503" v="204" actId="1076"/>
          <ac:picMkLst>
            <pc:docMk/>
            <pc:sldMk cId="1042324949" sldId="294"/>
            <ac:picMk id="12" creationId="{4E1FDA91-9DA3-877D-5B59-E3F0A424B224}"/>
          </ac:picMkLst>
        </pc:picChg>
      </pc:sldChg>
      <pc:sldChg chg="addSp delSp modSp mod setBg">
        <pc:chgData name="Paul MacDonald" userId="9cf759eac4eb3612" providerId="LiveId" clId="{110F106F-E407-45C0-849A-2D390254A313}" dt="2022-08-25T18:01:56.087" v="213" actId="26606"/>
        <pc:sldMkLst>
          <pc:docMk/>
          <pc:sldMk cId="7174371" sldId="297"/>
        </pc:sldMkLst>
        <pc:spChg chg="del">
          <ac:chgData name="Paul MacDonald" userId="9cf759eac4eb3612" providerId="LiveId" clId="{110F106F-E407-45C0-849A-2D390254A313}" dt="2022-08-25T17:56:10.635" v="205" actId="478"/>
          <ac:spMkLst>
            <pc:docMk/>
            <pc:sldMk cId="7174371" sldId="297"/>
            <ac:spMk id="2" creationId="{701E3621-F158-CE00-4C70-04D98C60ECA2}"/>
          </ac:spMkLst>
        </pc:spChg>
        <pc:spChg chg="del">
          <ac:chgData name="Paul MacDonald" userId="9cf759eac4eb3612" providerId="LiveId" clId="{110F106F-E407-45C0-849A-2D390254A313}" dt="2022-08-25T18:00:53.115" v="208" actId="478"/>
          <ac:spMkLst>
            <pc:docMk/>
            <pc:sldMk cId="7174371" sldId="297"/>
            <ac:spMk id="3" creationId="{DEA0C6CF-3293-FCBB-AACF-D07D13662315}"/>
          </ac:spMkLst>
        </pc:spChg>
        <pc:spChg chg="add del mod">
          <ac:chgData name="Paul MacDonald" userId="9cf759eac4eb3612" providerId="LiveId" clId="{110F106F-E407-45C0-849A-2D390254A313}" dt="2022-08-25T18:00:56.792" v="209" actId="478"/>
          <ac:spMkLst>
            <pc:docMk/>
            <pc:sldMk cId="7174371" sldId="297"/>
            <ac:spMk id="7" creationId="{304D8612-B895-5869-E7B1-EA3D1ACE2064}"/>
          </ac:spMkLst>
        </pc:spChg>
        <pc:spChg chg="add del">
          <ac:chgData name="Paul MacDonald" userId="9cf759eac4eb3612" providerId="LiveId" clId="{110F106F-E407-45C0-849A-2D390254A313}" dt="2022-08-25T18:01:56.087" v="213" actId="26606"/>
          <ac:spMkLst>
            <pc:docMk/>
            <pc:sldMk cId="7174371" sldId="297"/>
            <ac:spMk id="10" creationId="{42A4FC2C-047E-45A5-965D-8E1E3BF09BC6}"/>
          </ac:spMkLst>
        </pc:spChg>
        <pc:spChg chg="add">
          <ac:chgData name="Paul MacDonald" userId="9cf759eac4eb3612" providerId="LiveId" clId="{110F106F-E407-45C0-849A-2D390254A313}" dt="2022-08-25T18:01:56.087" v="213" actId="26606"/>
          <ac:spMkLst>
            <pc:docMk/>
            <pc:sldMk cId="7174371" sldId="297"/>
            <ac:spMk id="15" creationId="{5F9CFCE6-877F-4858-B8BD-2C52CA8AFBC4}"/>
          </ac:spMkLst>
        </pc:spChg>
        <pc:spChg chg="add">
          <ac:chgData name="Paul MacDonald" userId="9cf759eac4eb3612" providerId="LiveId" clId="{110F106F-E407-45C0-849A-2D390254A313}" dt="2022-08-25T18:01:56.087" v="213" actId="26606"/>
          <ac:spMkLst>
            <pc:docMk/>
            <pc:sldMk cId="7174371" sldId="297"/>
            <ac:spMk id="17" creationId="{8213F8A0-12AE-4514-8372-0DD766EC28EE}"/>
          </ac:spMkLst>
        </pc:spChg>
        <pc:spChg chg="add">
          <ac:chgData name="Paul MacDonald" userId="9cf759eac4eb3612" providerId="LiveId" clId="{110F106F-E407-45C0-849A-2D390254A313}" dt="2022-08-25T18:01:56.087" v="213" actId="26606"/>
          <ac:spMkLst>
            <pc:docMk/>
            <pc:sldMk cId="7174371" sldId="297"/>
            <ac:spMk id="19" creationId="{9EFF17D4-9A8C-4CE5-B096-D8CCD4400437}"/>
          </ac:spMkLst>
        </pc:spChg>
        <pc:picChg chg="add mod ord">
          <ac:chgData name="Paul MacDonald" userId="9cf759eac4eb3612" providerId="LiveId" clId="{110F106F-E407-45C0-849A-2D390254A313}" dt="2022-08-25T18:01:56.087" v="213" actId="26606"/>
          <ac:picMkLst>
            <pc:docMk/>
            <pc:sldMk cId="7174371" sldId="297"/>
            <ac:picMk id="5" creationId="{113B53CF-19FD-2169-B010-6B5E114E734F}"/>
          </ac:picMkLst>
        </pc:picChg>
        <pc:picChg chg="add mod">
          <ac:chgData name="Paul MacDonald" userId="9cf759eac4eb3612" providerId="LiveId" clId="{110F106F-E407-45C0-849A-2D390254A313}" dt="2022-08-25T18:01:56.087" v="213" actId="26606"/>
          <ac:picMkLst>
            <pc:docMk/>
            <pc:sldMk cId="7174371" sldId="297"/>
            <ac:picMk id="8" creationId="{47FA6711-933B-FB2E-8CEE-78901B80D6AB}"/>
          </ac:picMkLst>
        </pc:picChg>
      </pc:sldChg>
      <pc:sldChg chg="del">
        <pc:chgData name="Paul MacDonald" userId="9cf759eac4eb3612" providerId="LiveId" clId="{110F106F-E407-45C0-849A-2D390254A313}" dt="2022-08-25T18:02:07.216" v="214" actId="47"/>
        <pc:sldMkLst>
          <pc:docMk/>
          <pc:sldMk cId="1417346908" sldId="298"/>
        </pc:sldMkLst>
      </pc:sldChg>
      <pc:sldChg chg="modSp mod">
        <pc:chgData name="Paul MacDonald" userId="9cf759eac4eb3612" providerId="LiveId" clId="{110F106F-E407-45C0-849A-2D390254A313}" dt="2022-08-04T18:19:05.911" v="53" actId="5793"/>
        <pc:sldMkLst>
          <pc:docMk/>
          <pc:sldMk cId="0" sldId="307"/>
        </pc:sldMkLst>
        <pc:spChg chg="mod">
          <ac:chgData name="Paul MacDonald" userId="9cf759eac4eb3612" providerId="LiveId" clId="{110F106F-E407-45C0-849A-2D390254A313}" dt="2022-08-04T18:19:05.911" v="53" actId="5793"/>
          <ac:spMkLst>
            <pc:docMk/>
            <pc:sldMk cId="0" sldId="307"/>
            <ac:spMk id="151" creationId="{00000000-0000-0000-0000-000000000000}"/>
          </ac:spMkLst>
        </pc:spChg>
      </pc:sldChg>
      <pc:sldChg chg="modSp mod">
        <pc:chgData name="Paul MacDonald" userId="9cf759eac4eb3612" providerId="LiveId" clId="{110F106F-E407-45C0-849A-2D390254A313}" dt="2022-08-04T18:19:01.532" v="52" actId="122"/>
        <pc:sldMkLst>
          <pc:docMk/>
          <pc:sldMk cId="0" sldId="308"/>
        </pc:sldMkLst>
        <pc:spChg chg="mod">
          <ac:chgData name="Paul MacDonald" userId="9cf759eac4eb3612" providerId="LiveId" clId="{110F106F-E407-45C0-849A-2D390254A313}" dt="2022-08-04T18:19:01.532" v="52" actId="122"/>
          <ac:spMkLst>
            <pc:docMk/>
            <pc:sldMk cId="0" sldId="308"/>
            <ac:spMk id="162" creationId="{00000000-0000-0000-0000-000000000000}"/>
          </ac:spMkLst>
        </pc:spChg>
      </pc:sldChg>
      <pc:sldChg chg="modSp mod">
        <pc:chgData name="Paul MacDonald" userId="9cf759eac4eb3612" providerId="LiveId" clId="{110F106F-E407-45C0-849A-2D390254A313}" dt="2022-08-04T18:18:47.370" v="50" actId="5793"/>
        <pc:sldMkLst>
          <pc:docMk/>
          <pc:sldMk cId="0" sldId="309"/>
        </pc:sldMkLst>
        <pc:spChg chg="mod">
          <ac:chgData name="Paul MacDonald" userId="9cf759eac4eb3612" providerId="LiveId" clId="{110F106F-E407-45C0-849A-2D390254A313}" dt="2022-08-04T18:18:47.370" v="50" actId="5793"/>
          <ac:spMkLst>
            <pc:docMk/>
            <pc:sldMk cId="0" sldId="309"/>
            <ac:spMk id="169" creationId="{00000000-0000-0000-0000-000000000000}"/>
          </ac:spMkLst>
        </pc:spChg>
      </pc:sldChg>
      <pc:sldChg chg="modSp mod">
        <pc:chgData name="Paul MacDonald" userId="9cf759eac4eb3612" providerId="LiveId" clId="{110F106F-E407-45C0-849A-2D390254A313}" dt="2022-08-04T18:20:08.132" v="54" actId="20577"/>
        <pc:sldMkLst>
          <pc:docMk/>
          <pc:sldMk cId="0" sldId="311"/>
        </pc:sldMkLst>
        <pc:spChg chg="mod">
          <ac:chgData name="Paul MacDonald" userId="9cf759eac4eb3612" providerId="LiveId" clId="{110F106F-E407-45C0-849A-2D390254A313}" dt="2022-08-04T18:20:08.132" v="54" actId="20577"/>
          <ac:spMkLst>
            <pc:docMk/>
            <pc:sldMk cId="0" sldId="311"/>
            <ac:spMk id="202" creationId="{00000000-0000-0000-0000-000000000000}"/>
          </ac:spMkLst>
        </pc:spChg>
      </pc:sldChg>
      <pc:sldChg chg="new del">
        <pc:chgData name="Paul MacDonald" userId="9cf759eac4eb3612" providerId="LiveId" clId="{110F106F-E407-45C0-849A-2D390254A313}" dt="2022-08-04T18:51:03.639" v="56" actId="47"/>
        <pc:sldMkLst>
          <pc:docMk/>
          <pc:sldMk cId="4102244448" sldId="93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483605-8D97-494E-A833-EAA59451522C}" type="datetimeFigureOut">
              <a:rPr lang="en-CA" smtClean="0"/>
              <a:t>2022-08-25</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89251C-1C7C-4964-B4A5-81CD4F75C5C5}" type="slidenum">
              <a:rPr lang="en-CA" smtClean="0"/>
              <a:t>‹#›</a:t>
            </a:fld>
            <a:endParaRPr lang="en-CA"/>
          </a:p>
        </p:txBody>
      </p:sp>
    </p:spTree>
    <p:extLst>
      <p:ext uri="{BB962C8B-B14F-4D97-AF65-F5344CB8AC3E}">
        <p14:creationId xmlns:p14="http://schemas.microsoft.com/office/powerpoint/2010/main" val="3117100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1347f4c113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 name="Google Shape;60;g1347f4c1134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347f4c1134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 name="Google Shape;71;g1347f4c1134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347f4c1134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1347f4c1134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35e975d21c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35e975d21c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in the late 80’s I would call around to competition </a:t>
            </a:r>
          </a:p>
          <a:p>
            <a:r>
              <a:rPr lang="en-US" dirty="0"/>
              <a:t>Most CEOs and CFOs add an arbitrary dollar amount and hope for the best</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A98C88-3678-41A5-B479-06A012206E9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792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64F5D-74D8-AC40-83D1-459549C72D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2F0E0C-D3C6-A446-9F0C-CA240A22B8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7EDFCD-11B8-F849-BDE4-5B3E66B71A66}"/>
              </a:ext>
            </a:extLst>
          </p:cNvPr>
          <p:cNvSpPr>
            <a:spLocks noGrp="1"/>
          </p:cNvSpPr>
          <p:nvPr>
            <p:ph type="dt" sz="half" idx="10"/>
          </p:nvPr>
        </p:nvSpPr>
        <p:spPr/>
        <p:txBody>
          <a:bodyPr/>
          <a:lstStyle/>
          <a:p>
            <a:fld id="{0870F158-11DB-8249-90EE-99679889991E}" type="datetimeFigureOut">
              <a:rPr lang="en-US" smtClean="0"/>
              <a:t>8/25/2022</a:t>
            </a:fld>
            <a:endParaRPr lang="en-US"/>
          </a:p>
        </p:txBody>
      </p:sp>
      <p:sp>
        <p:nvSpPr>
          <p:cNvPr id="5" name="Footer Placeholder 4">
            <a:extLst>
              <a:ext uri="{FF2B5EF4-FFF2-40B4-BE49-F238E27FC236}">
                <a16:creationId xmlns:a16="http://schemas.microsoft.com/office/drawing/2014/main" id="{86CB9361-94CB-5F4E-B4EC-40461690C5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9613B2-E2F5-B449-8CDE-49AF3F2A9CD6}"/>
              </a:ext>
            </a:extLst>
          </p:cNvPr>
          <p:cNvSpPr>
            <a:spLocks noGrp="1"/>
          </p:cNvSpPr>
          <p:nvPr>
            <p:ph type="sldNum" sz="quarter" idx="12"/>
          </p:nvPr>
        </p:nvSpPr>
        <p:spPr/>
        <p:txBody>
          <a:bodyPr/>
          <a:lstStyle/>
          <a:p>
            <a:fld id="{FF9F3AA4-2ABC-6F4E-9517-0607323F6808}" type="slidenum">
              <a:rPr lang="en-US" smtClean="0"/>
              <a:t>‹#›</a:t>
            </a:fld>
            <a:endParaRPr lang="en-US"/>
          </a:p>
        </p:txBody>
      </p:sp>
    </p:spTree>
    <p:extLst>
      <p:ext uri="{BB962C8B-B14F-4D97-AF65-F5344CB8AC3E}">
        <p14:creationId xmlns:p14="http://schemas.microsoft.com/office/powerpoint/2010/main" val="2771070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1142A-0B05-9B43-AEE4-FA0DD3E35B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0427F4-86BB-3A4C-9305-98F405AE5B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94B91-132C-7244-8CBA-B0ED1F323758}"/>
              </a:ext>
            </a:extLst>
          </p:cNvPr>
          <p:cNvSpPr>
            <a:spLocks noGrp="1"/>
          </p:cNvSpPr>
          <p:nvPr>
            <p:ph type="dt" sz="half" idx="10"/>
          </p:nvPr>
        </p:nvSpPr>
        <p:spPr/>
        <p:txBody>
          <a:bodyPr/>
          <a:lstStyle/>
          <a:p>
            <a:fld id="{0870F158-11DB-8249-90EE-99679889991E}" type="datetimeFigureOut">
              <a:rPr lang="en-US" smtClean="0"/>
              <a:t>8/25/2022</a:t>
            </a:fld>
            <a:endParaRPr lang="en-US"/>
          </a:p>
        </p:txBody>
      </p:sp>
      <p:sp>
        <p:nvSpPr>
          <p:cNvPr id="5" name="Footer Placeholder 4">
            <a:extLst>
              <a:ext uri="{FF2B5EF4-FFF2-40B4-BE49-F238E27FC236}">
                <a16:creationId xmlns:a16="http://schemas.microsoft.com/office/drawing/2014/main" id="{BB31E823-5D5F-C24D-8B0A-08DE109B04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3FB8F2-7EFD-4A4D-A25F-D0BB0C6632BF}"/>
              </a:ext>
            </a:extLst>
          </p:cNvPr>
          <p:cNvSpPr>
            <a:spLocks noGrp="1"/>
          </p:cNvSpPr>
          <p:nvPr>
            <p:ph type="sldNum" sz="quarter" idx="12"/>
          </p:nvPr>
        </p:nvSpPr>
        <p:spPr/>
        <p:txBody>
          <a:bodyPr/>
          <a:lstStyle/>
          <a:p>
            <a:fld id="{FF9F3AA4-2ABC-6F4E-9517-0607323F6808}" type="slidenum">
              <a:rPr lang="en-US" smtClean="0"/>
              <a:t>‹#›</a:t>
            </a:fld>
            <a:endParaRPr lang="en-US"/>
          </a:p>
        </p:txBody>
      </p:sp>
    </p:spTree>
    <p:extLst>
      <p:ext uri="{BB962C8B-B14F-4D97-AF65-F5344CB8AC3E}">
        <p14:creationId xmlns:p14="http://schemas.microsoft.com/office/powerpoint/2010/main" val="1589174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7B7C1D-706F-474E-AD05-C25EB4B4AF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6FAF35-167E-EE42-AB47-25AD6F2B99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054E3D-F3D0-B943-9891-5C33399B816D}"/>
              </a:ext>
            </a:extLst>
          </p:cNvPr>
          <p:cNvSpPr>
            <a:spLocks noGrp="1"/>
          </p:cNvSpPr>
          <p:nvPr>
            <p:ph type="dt" sz="half" idx="10"/>
          </p:nvPr>
        </p:nvSpPr>
        <p:spPr/>
        <p:txBody>
          <a:bodyPr/>
          <a:lstStyle/>
          <a:p>
            <a:fld id="{0870F158-11DB-8249-90EE-99679889991E}" type="datetimeFigureOut">
              <a:rPr lang="en-US" smtClean="0"/>
              <a:t>8/25/2022</a:t>
            </a:fld>
            <a:endParaRPr lang="en-US"/>
          </a:p>
        </p:txBody>
      </p:sp>
      <p:sp>
        <p:nvSpPr>
          <p:cNvPr id="5" name="Footer Placeholder 4">
            <a:extLst>
              <a:ext uri="{FF2B5EF4-FFF2-40B4-BE49-F238E27FC236}">
                <a16:creationId xmlns:a16="http://schemas.microsoft.com/office/drawing/2014/main" id="{20112ECA-7E33-A040-80C1-539CE7B69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5B71E2-4E2C-E547-A2E4-518EC60E5E58}"/>
              </a:ext>
            </a:extLst>
          </p:cNvPr>
          <p:cNvSpPr>
            <a:spLocks noGrp="1"/>
          </p:cNvSpPr>
          <p:nvPr>
            <p:ph type="sldNum" sz="quarter" idx="12"/>
          </p:nvPr>
        </p:nvSpPr>
        <p:spPr/>
        <p:txBody>
          <a:bodyPr/>
          <a:lstStyle/>
          <a:p>
            <a:fld id="{FF9F3AA4-2ABC-6F4E-9517-0607323F6808}" type="slidenum">
              <a:rPr lang="en-US" smtClean="0"/>
              <a:t>‹#›</a:t>
            </a:fld>
            <a:endParaRPr lang="en-US"/>
          </a:p>
        </p:txBody>
      </p:sp>
    </p:spTree>
    <p:extLst>
      <p:ext uri="{BB962C8B-B14F-4D97-AF65-F5344CB8AC3E}">
        <p14:creationId xmlns:p14="http://schemas.microsoft.com/office/powerpoint/2010/main" val="1204381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360584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304698"/>
            <a:ext cx="10985502" cy="238867"/>
          </a:xfrm>
          <a:prstGeom prst="rect">
            <a:avLst/>
          </a:prstGeom>
        </p:spPr>
        <p:txBody>
          <a:bodyPr lIns="24383" tIns="24383" rIns="24383" bIns="24383"/>
          <a:lstStyle>
            <a:lvl1pPr defTabSz="342570">
              <a:defRPr sz="1401"/>
            </a:lvl1pPr>
          </a:lstStyle>
          <a:p>
            <a:r>
              <a:t>Author and Date</a:t>
            </a:r>
          </a:p>
        </p:txBody>
      </p:sp>
      <p:sp>
        <p:nvSpPr>
          <p:cNvPr id="12" name="Presentation Title"/>
          <p:cNvSpPr txBox="1">
            <a:spLocks noGrp="1"/>
          </p:cNvSpPr>
          <p:nvPr>
            <p:ph type="title" hasCustomPrompt="1"/>
          </p:nvPr>
        </p:nvSpPr>
        <p:spPr>
          <a:prstGeom prst="rect">
            <a:avLst/>
          </a:prstGeom>
        </p:spPr>
        <p:txBody>
          <a:bodyPr/>
          <a:lstStyle/>
          <a:p>
            <a:r>
              <a:t>Presentation Title</a:t>
            </a:r>
          </a:p>
        </p:txBody>
      </p:sp>
      <p:sp>
        <p:nvSpPr>
          <p:cNvPr id="13" name="Body Level One…"/>
          <p:cNvSpPr txBox="1">
            <a:spLocks noGrp="1"/>
          </p:cNvSpPr>
          <p:nvPr>
            <p:ph type="body" sz="quarter" idx="1" hasCustomPrompt="1"/>
          </p:nvPr>
        </p:nvSpPr>
        <p:spPr>
          <a:prstGeom prst="rect">
            <a:avLst/>
          </a:prstGeom>
        </p:spPr>
        <p:txBody>
          <a:body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7411178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9A786-C679-3E48-B2C7-C5ACA9483C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64A0FC-37DB-9B40-B56E-FDBBBDF181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9000B0-86B5-A647-9AA4-BBD1DAEEDE39}"/>
              </a:ext>
            </a:extLst>
          </p:cNvPr>
          <p:cNvSpPr>
            <a:spLocks noGrp="1"/>
          </p:cNvSpPr>
          <p:nvPr>
            <p:ph type="dt" sz="half" idx="10"/>
          </p:nvPr>
        </p:nvSpPr>
        <p:spPr/>
        <p:txBody>
          <a:bodyPr/>
          <a:lstStyle/>
          <a:p>
            <a:fld id="{0870F158-11DB-8249-90EE-99679889991E}" type="datetimeFigureOut">
              <a:rPr lang="en-US" smtClean="0"/>
              <a:t>8/25/2022</a:t>
            </a:fld>
            <a:endParaRPr lang="en-US"/>
          </a:p>
        </p:txBody>
      </p:sp>
      <p:sp>
        <p:nvSpPr>
          <p:cNvPr id="5" name="Footer Placeholder 4">
            <a:extLst>
              <a:ext uri="{FF2B5EF4-FFF2-40B4-BE49-F238E27FC236}">
                <a16:creationId xmlns:a16="http://schemas.microsoft.com/office/drawing/2014/main" id="{2DE7FFA2-2101-9041-ACFC-A4D9B85E6D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CC4907-7DB0-0B45-A887-6301D9E42C38}"/>
              </a:ext>
            </a:extLst>
          </p:cNvPr>
          <p:cNvSpPr>
            <a:spLocks noGrp="1"/>
          </p:cNvSpPr>
          <p:nvPr>
            <p:ph type="sldNum" sz="quarter" idx="12"/>
          </p:nvPr>
        </p:nvSpPr>
        <p:spPr/>
        <p:txBody>
          <a:bodyPr/>
          <a:lstStyle/>
          <a:p>
            <a:fld id="{FF9F3AA4-2ABC-6F4E-9517-0607323F6808}" type="slidenum">
              <a:rPr lang="en-US" smtClean="0"/>
              <a:t>‹#›</a:t>
            </a:fld>
            <a:endParaRPr lang="en-US"/>
          </a:p>
        </p:txBody>
      </p:sp>
    </p:spTree>
    <p:extLst>
      <p:ext uri="{BB962C8B-B14F-4D97-AF65-F5344CB8AC3E}">
        <p14:creationId xmlns:p14="http://schemas.microsoft.com/office/powerpoint/2010/main" val="2127722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F3D89-3328-D147-A3CF-3A710176C5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1C6E8E-C917-FB49-A786-AAEDD6EDDE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73ED78-15C1-6748-B751-FC8E85EEB610}"/>
              </a:ext>
            </a:extLst>
          </p:cNvPr>
          <p:cNvSpPr>
            <a:spLocks noGrp="1"/>
          </p:cNvSpPr>
          <p:nvPr>
            <p:ph type="dt" sz="half" idx="10"/>
          </p:nvPr>
        </p:nvSpPr>
        <p:spPr/>
        <p:txBody>
          <a:bodyPr/>
          <a:lstStyle/>
          <a:p>
            <a:fld id="{0870F158-11DB-8249-90EE-99679889991E}" type="datetimeFigureOut">
              <a:rPr lang="en-US" smtClean="0"/>
              <a:t>8/25/2022</a:t>
            </a:fld>
            <a:endParaRPr lang="en-US"/>
          </a:p>
        </p:txBody>
      </p:sp>
      <p:sp>
        <p:nvSpPr>
          <p:cNvPr id="5" name="Footer Placeholder 4">
            <a:extLst>
              <a:ext uri="{FF2B5EF4-FFF2-40B4-BE49-F238E27FC236}">
                <a16:creationId xmlns:a16="http://schemas.microsoft.com/office/drawing/2014/main" id="{59F64044-5FEF-A249-95B8-18AF4B04CE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F65DC7-2B39-4447-84B8-AF8A5ACAE8CE}"/>
              </a:ext>
            </a:extLst>
          </p:cNvPr>
          <p:cNvSpPr>
            <a:spLocks noGrp="1"/>
          </p:cNvSpPr>
          <p:nvPr>
            <p:ph type="sldNum" sz="quarter" idx="12"/>
          </p:nvPr>
        </p:nvSpPr>
        <p:spPr/>
        <p:txBody>
          <a:bodyPr/>
          <a:lstStyle/>
          <a:p>
            <a:fld id="{FF9F3AA4-2ABC-6F4E-9517-0607323F6808}" type="slidenum">
              <a:rPr lang="en-US" smtClean="0"/>
              <a:t>‹#›</a:t>
            </a:fld>
            <a:endParaRPr lang="en-US"/>
          </a:p>
        </p:txBody>
      </p:sp>
    </p:spTree>
    <p:extLst>
      <p:ext uri="{BB962C8B-B14F-4D97-AF65-F5344CB8AC3E}">
        <p14:creationId xmlns:p14="http://schemas.microsoft.com/office/powerpoint/2010/main" val="4278794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6415E-F4B2-2145-8FBE-B1E9759C9B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15960A-C198-EF4B-806D-490083EC18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C502DA-2909-A846-8268-449E369ECCC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B39CEB-18C3-2542-842B-0D045EDA98DC}"/>
              </a:ext>
            </a:extLst>
          </p:cNvPr>
          <p:cNvSpPr>
            <a:spLocks noGrp="1"/>
          </p:cNvSpPr>
          <p:nvPr>
            <p:ph type="dt" sz="half" idx="10"/>
          </p:nvPr>
        </p:nvSpPr>
        <p:spPr/>
        <p:txBody>
          <a:bodyPr/>
          <a:lstStyle/>
          <a:p>
            <a:fld id="{0870F158-11DB-8249-90EE-99679889991E}" type="datetimeFigureOut">
              <a:rPr lang="en-US" smtClean="0"/>
              <a:t>8/25/2022</a:t>
            </a:fld>
            <a:endParaRPr lang="en-US"/>
          </a:p>
        </p:txBody>
      </p:sp>
      <p:sp>
        <p:nvSpPr>
          <p:cNvPr id="6" name="Footer Placeholder 5">
            <a:extLst>
              <a:ext uri="{FF2B5EF4-FFF2-40B4-BE49-F238E27FC236}">
                <a16:creationId xmlns:a16="http://schemas.microsoft.com/office/drawing/2014/main" id="{D5D4DF0D-659E-E549-A541-6FECC0DFDA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4CFD0C-3747-8C4F-89C1-DA078C7F5670}"/>
              </a:ext>
            </a:extLst>
          </p:cNvPr>
          <p:cNvSpPr>
            <a:spLocks noGrp="1"/>
          </p:cNvSpPr>
          <p:nvPr>
            <p:ph type="sldNum" sz="quarter" idx="12"/>
          </p:nvPr>
        </p:nvSpPr>
        <p:spPr/>
        <p:txBody>
          <a:bodyPr/>
          <a:lstStyle/>
          <a:p>
            <a:fld id="{FF9F3AA4-2ABC-6F4E-9517-0607323F6808}" type="slidenum">
              <a:rPr lang="en-US" smtClean="0"/>
              <a:t>‹#›</a:t>
            </a:fld>
            <a:endParaRPr lang="en-US"/>
          </a:p>
        </p:txBody>
      </p:sp>
    </p:spTree>
    <p:extLst>
      <p:ext uri="{BB962C8B-B14F-4D97-AF65-F5344CB8AC3E}">
        <p14:creationId xmlns:p14="http://schemas.microsoft.com/office/powerpoint/2010/main" val="1563960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7AA2D-387D-1848-AB96-0417D7FB86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B08327-0331-3341-BB90-F6849DBBAE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C8FDC9-4B72-7246-A8AB-D3882260CC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52C26C-3AD1-B146-8048-EB5A740618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5395FC-594E-C747-9DD9-EFFCDDC9AE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03650E-8375-2C4F-9882-DD570DEC2CCE}"/>
              </a:ext>
            </a:extLst>
          </p:cNvPr>
          <p:cNvSpPr>
            <a:spLocks noGrp="1"/>
          </p:cNvSpPr>
          <p:nvPr>
            <p:ph type="dt" sz="half" idx="10"/>
          </p:nvPr>
        </p:nvSpPr>
        <p:spPr/>
        <p:txBody>
          <a:bodyPr/>
          <a:lstStyle/>
          <a:p>
            <a:fld id="{0870F158-11DB-8249-90EE-99679889991E}" type="datetimeFigureOut">
              <a:rPr lang="en-US" smtClean="0"/>
              <a:t>8/25/2022</a:t>
            </a:fld>
            <a:endParaRPr lang="en-US"/>
          </a:p>
        </p:txBody>
      </p:sp>
      <p:sp>
        <p:nvSpPr>
          <p:cNvPr id="8" name="Footer Placeholder 7">
            <a:extLst>
              <a:ext uri="{FF2B5EF4-FFF2-40B4-BE49-F238E27FC236}">
                <a16:creationId xmlns:a16="http://schemas.microsoft.com/office/drawing/2014/main" id="{D64CEEAC-F552-8C49-B890-F5568A0853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8DDD49-BF5A-E346-B1F8-0EBF6CE87712}"/>
              </a:ext>
            </a:extLst>
          </p:cNvPr>
          <p:cNvSpPr>
            <a:spLocks noGrp="1"/>
          </p:cNvSpPr>
          <p:nvPr>
            <p:ph type="sldNum" sz="quarter" idx="12"/>
          </p:nvPr>
        </p:nvSpPr>
        <p:spPr/>
        <p:txBody>
          <a:bodyPr/>
          <a:lstStyle/>
          <a:p>
            <a:fld id="{FF9F3AA4-2ABC-6F4E-9517-0607323F6808}" type="slidenum">
              <a:rPr lang="en-US" smtClean="0"/>
              <a:t>‹#›</a:t>
            </a:fld>
            <a:endParaRPr lang="en-US"/>
          </a:p>
        </p:txBody>
      </p:sp>
    </p:spTree>
    <p:extLst>
      <p:ext uri="{BB962C8B-B14F-4D97-AF65-F5344CB8AC3E}">
        <p14:creationId xmlns:p14="http://schemas.microsoft.com/office/powerpoint/2010/main" val="165299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AEC1D-A4F2-774F-8044-C03BA6E1BF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7A1E4B2-243F-A146-9A21-6FDAB13F57A7}"/>
              </a:ext>
            </a:extLst>
          </p:cNvPr>
          <p:cNvSpPr>
            <a:spLocks noGrp="1"/>
          </p:cNvSpPr>
          <p:nvPr>
            <p:ph type="dt" sz="half" idx="10"/>
          </p:nvPr>
        </p:nvSpPr>
        <p:spPr/>
        <p:txBody>
          <a:bodyPr/>
          <a:lstStyle/>
          <a:p>
            <a:fld id="{0870F158-11DB-8249-90EE-99679889991E}" type="datetimeFigureOut">
              <a:rPr lang="en-US" smtClean="0"/>
              <a:t>8/25/2022</a:t>
            </a:fld>
            <a:endParaRPr lang="en-US"/>
          </a:p>
        </p:txBody>
      </p:sp>
      <p:sp>
        <p:nvSpPr>
          <p:cNvPr id="4" name="Footer Placeholder 3">
            <a:extLst>
              <a:ext uri="{FF2B5EF4-FFF2-40B4-BE49-F238E27FC236}">
                <a16:creationId xmlns:a16="http://schemas.microsoft.com/office/drawing/2014/main" id="{C22323FB-34A4-5241-8DB1-8F4776456F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BF088F-01E9-5E4F-A307-2EA47C1CE3FF}"/>
              </a:ext>
            </a:extLst>
          </p:cNvPr>
          <p:cNvSpPr>
            <a:spLocks noGrp="1"/>
          </p:cNvSpPr>
          <p:nvPr>
            <p:ph type="sldNum" sz="quarter" idx="12"/>
          </p:nvPr>
        </p:nvSpPr>
        <p:spPr/>
        <p:txBody>
          <a:bodyPr/>
          <a:lstStyle/>
          <a:p>
            <a:fld id="{FF9F3AA4-2ABC-6F4E-9517-0607323F6808}" type="slidenum">
              <a:rPr lang="en-US" smtClean="0"/>
              <a:t>‹#›</a:t>
            </a:fld>
            <a:endParaRPr lang="en-US"/>
          </a:p>
        </p:txBody>
      </p:sp>
    </p:spTree>
    <p:extLst>
      <p:ext uri="{BB962C8B-B14F-4D97-AF65-F5344CB8AC3E}">
        <p14:creationId xmlns:p14="http://schemas.microsoft.com/office/powerpoint/2010/main" val="4003509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8C978E-BA47-B345-971A-FFB2333D6CF0}"/>
              </a:ext>
            </a:extLst>
          </p:cNvPr>
          <p:cNvSpPr>
            <a:spLocks noGrp="1"/>
          </p:cNvSpPr>
          <p:nvPr>
            <p:ph type="dt" sz="half" idx="10"/>
          </p:nvPr>
        </p:nvSpPr>
        <p:spPr/>
        <p:txBody>
          <a:bodyPr/>
          <a:lstStyle/>
          <a:p>
            <a:fld id="{0870F158-11DB-8249-90EE-99679889991E}" type="datetimeFigureOut">
              <a:rPr lang="en-US" smtClean="0"/>
              <a:t>8/25/2022</a:t>
            </a:fld>
            <a:endParaRPr lang="en-US"/>
          </a:p>
        </p:txBody>
      </p:sp>
      <p:sp>
        <p:nvSpPr>
          <p:cNvPr id="3" name="Footer Placeholder 2">
            <a:extLst>
              <a:ext uri="{FF2B5EF4-FFF2-40B4-BE49-F238E27FC236}">
                <a16:creationId xmlns:a16="http://schemas.microsoft.com/office/drawing/2014/main" id="{16E4232A-BE93-CD4B-9C5E-FF51E8DBC3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D18F81-DCE5-114F-9593-79BBC4387FC7}"/>
              </a:ext>
            </a:extLst>
          </p:cNvPr>
          <p:cNvSpPr>
            <a:spLocks noGrp="1"/>
          </p:cNvSpPr>
          <p:nvPr>
            <p:ph type="sldNum" sz="quarter" idx="12"/>
          </p:nvPr>
        </p:nvSpPr>
        <p:spPr/>
        <p:txBody>
          <a:bodyPr/>
          <a:lstStyle/>
          <a:p>
            <a:fld id="{FF9F3AA4-2ABC-6F4E-9517-0607323F6808}" type="slidenum">
              <a:rPr lang="en-US" smtClean="0"/>
              <a:t>‹#›</a:t>
            </a:fld>
            <a:endParaRPr lang="en-US"/>
          </a:p>
        </p:txBody>
      </p:sp>
    </p:spTree>
    <p:extLst>
      <p:ext uri="{BB962C8B-B14F-4D97-AF65-F5344CB8AC3E}">
        <p14:creationId xmlns:p14="http://schemas.microsoft.com/office/powerpoint/2010/main" val="1186293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64075-36EF-D64B-A6CC-2495864F82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9B09A7-DDFA-444D-87A3-855364EBBA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7B2FA0-42EB-8C4A-ACC1-70EDBD3C51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177C7F-E432-B74E-B39D-32A44E50D894}"/>
              </a:ext>
            </a:extLst>
          </p:cNvPr>
          <p:cNvSpPr>
            <a:spLocks noGrp="1"/>
          </p:cNvSpPr>
          <p:nvPr>
            <p:ph type="dt" sz="half" idx="10"/>
          </p:nvPr>
        </p:nvSpPr>
        <p:spPr/>
        <p:txBody>
          <a:bodyPr/>
          <a:lstStyle/>
          <a:p>
            <a:fld id="{0870F158-11DB-8249-90EE-99679889991E}" type="datetimeFigureOut">
              <a:rPr lang="en-US" smtClean="0"/>
              <a:t>8/25/2022</a:t>
            </a:fld>
            <a:endParaRPr lang="en-US"/>
          </a:p>
        </p:txBody>
      </p:sp>
      <p:sp>
        <p:nvSpPr>
          <p:cNvPr id="6" name="Footer Placeholder 5">
            <a:extLst>
              <a:ext uri="{FF2B5EF4-FFF2-40B4-BE49-F238E27FC236}">
                <a16:creationId xmlns:a16="http://schemas.microsoft.com/office/drawing/2014/main" id="{E5EC1CE6-892E-CC45-AF09-AE621A1B45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2D9DE7-112A-8045-9E17-3FE4E3E13A10}"/>
              </a:ext>
            </a:extLst>
          </p:cNvPr>
          <p:cNvSpPr>
            <a:spLocks noGrp="1"/>
          </p:cNvSpPr>
          <p:nvPr>
            <p:ph type="sldNum" sz="quarter" idx="12"/>
          </p:nvPr>
        </p:nvSpPr>
        <p:spPr/>
        <p:txBody>
          <a:bodyPr/>
          <a:lstStyle/>
          <a:p>
            <a:fld id="{FF9F3AA4-2ABC-6F4E-9517-0607323F6808}" type="slidenum">
              <a:rPr lang="en-US" smtClean="0"/>
              <a:t>‹#›</a:t>
            </a:fld>
            <a:endParaRPr lang="en-US"/>
          </a:p>
        </p:txBody>
      </p:sp>
    </p:spTree>
    <p:extLst>
      <p:ext uri="{BB962C8B-B14F-4D97-AF65-F5344CB8AC3E}">
        <p14:creationId xmlns:p14="http://schemas.microsoft.com/office/powerpoint/2010/main" val="1793769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CA31A-716E-A04F-8D92-FDEDC26BE3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C069F6-2919-1541-9E4F-2BD87EDCE8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B1E6D9-BB39-4141-8569-BC84F508B1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9F40C0-419A-5B46-A9CE-E310ACFC4118}"/>
              </a:ext>
            </a:extLst>
          </p:cNvPr>
          <p:cNvSpPr>
            <a:spLocks noGrp="1"/>
          </p:cNvSpPr>
          <p:nvPr>
            <p:ph type="dt" sz="half" idx="10"/>
          </p:nvPr>
        </p:nvSpPr>
        <p:spPr/>
        <p:txBody>
          <a:bodyPr/>
          <a:lstStyle/>
          <a:p>
            <a:fld id="{0870F158-11DB-8249-90EE-99679889991E}" type="datetimeFigureOut">
              <a:rPr lang="en-US" smtClean="0"/>
              <a:t>8/25/2022</a:t>
            </a:fld>
            <a:endParaRPr lang="en-US"/>
          </a:p>
        </p:txBody>
      </p:sp>
      <p:sp>
        <p:nvSpPr>
          <p:cNvPr id="6" name="Footer Placeholder 5">
            <a:extLst>
              <a:ext uri="{FF2B5EF4-FFF2-40B4-BE49-F238E27FC236}">
                <a16:creationId xmlns:a16="http://schemas.microsoft.com/office/drawing/2014/main" id="{DA8BE5D4-1C15-CA47-973D-D72464DD54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582A9D-EC8C-0A4D-964C-FBA67F143B8F}"/>
              </a:ext>
            </a:extLst>
          </p:cNvPr>
          <p:cNvSpPr>
            <a:spLocks noGrp="1"/>
          </p:cNvSpPr>
          <p:nvPr>
            <p:ph type="sldNum" sz="quarter" idx="12"/>
          </p:nvPr>
        </p:nvSpPr>
        <p:spPr/>
        <p:txBody>
          <a:bodyPr/>
          <a:lstStyle/>
          <a:p>
            <a:fld id="{FF9F3AA4-2ABC-6F4E-9517-0607323F6808}" type="slidenum">
              <a:rPr lang="en-US" smtClean="0"/>
              <a:t>‹#›</a:t>
            </a:fld>
            <a:endParaRPr lang="en-US"/>
          </a:p>
        </p:txBody>
      </p:sp>
    </p:spTree>
    <p:extLst>
      <p:ext uri="{BB962C8B-B14F-4D97-AF65-F5344CB8AC3E}">
        <p14:creationId xmlns:p14="http://schemas.microsoft.com/office/powerpoint/2010/main" val="2768648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0560D3-5743-2D48-9033-EAD65EAE7B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97DB99-F127-644B-BC43-E9C012188D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F4C169-65DF-9F4C-89D3-9D39128D0B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70F158-11DB-8249-90EE-99679889991E}" type="datetimeFigureOut">
              <a:rPr lang="en-US" smtClean="0"/>
              <a:t>8/25/2022</a:t>
            </a:fld>
            <a:endParaRPr lang="en-US"/>
          </a:p>
        </p:txBody>
      </p:sp>
      <p:sp>
        <p:nvSpPr>
          <p:cNvPr id="5" name="Footer Placeholder 4">
            <a:extLst>
              <a:ext uri="{FF2B5EF4-FFF2-40B4-BE49-F238E27FC236}">
                <a16:creationId xmlns:a16="http://schemas.microsoft.com/office/drawing/2014/main" id="{AB982B63-97D3-B04C-B673-9E6FB643B2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FD328C-C8B6-1546-A25F-E1C0C92EA0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9F3AA4-2ABC-6F4E-9517-0607323F6808}" type="slidenum">
              <a:rPr lang="en-US" smtClean="0"/>
              <a:t>‹#›</a:t>
            </a:fld>
            <a:endParaRPr lang="en-US"/>
          </a:p>
        </p:txBody>
      </p:sp>
    </p:spTree>
    <p:extLst>
      <p:ext uri="{BB962C8B-B14F-4D97-AF65-F5344CB8AC3E}">
        <p14:creationId xmlns:p14="http://schemas.microsoft.com/office/powerpoint/2010/main" val="3948036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2.png"/><Relationship Id="rId1" Type="http://schemas.openxmlformats.org/officeDocument/2006/relationships/slideLayout" Target="../slideLayouts/slideLayout13.xml"/><Relationship Id="rId4" Type="http://schemas.openxmlformats.org/officeDocument/2006/relationships/image" Target="../media/image16.tif"/></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tif"/><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7.png"/><Relationship Id="rId2" Type="http://schemas.openxmlformats.org/officeDocument/2006/relationships/image" Target="../media/image16.tif"/><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tif"/><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hyperlink" Target="https://academy.fredsappliance.com/general/learn-how-to-hire-and-train-your-field-tea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0.jp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2.jpg"/><Relationship Id="rId4" Type="http://schemas.openxmlformats.org/officeDocument/2006/relationships/image" Target="../media/image41.jp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4.jpg"/><Relationship Id="rId4" Type="http://schemas.openxmlformats.org/officeDocument/2006/relationships/image" Target="../media/image43.jpg"/></Relationships>
</file>

<file path=ppt/slides/_rels/slide17.xml.rels><?xml version="1.0" encoding="UTF-8" standalone="yes"?>
<Relationships xmlns="http://schemas.openxmlformats.org/package/2006/relationships"><Relationship Id="rId3" Type="http://schemas.openxmlformats.org/officeDocument/2006/relationships/hyperlink" Target="https://rpsrepair.com/john"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46.jpg"/><Relationship Id="rId4" Type="http://schemas.openxmlformats.org/officeDocument/2006/relationships/image" Target="../media/image45.jpg"/></Relationships>
</file>

<file path=ppt/slides/_rels/slide1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file:///C:\Users\paulm\OneDrive\OD%20Documents\Yale\Service%20Technician%20Job%20Expectations%20and%20Standards%20-%20Yale%20Appliance.pdf" TargetMode="External"/><Relationship Id="rId2" Type="http://schemas.openxmlformats.org/officeDocument/2006/relationships/hyperlink" Target="https://academy.fredsappliance.com/appliance-technician-aptitude-tests/" TargetMode="Externa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3.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49.jpg"/></Relationships>
</file>

<file path=ppt/slides/_rels/slide2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3.jpg"/><Relationship Id="rId5" Type="http://schemas.openxmlformats.org/officeDocument/2006/relationships/image" Target="../media/image62.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11.png"/><Relationship Id="rId7"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0.jpg"/><Relationship Id="rId4" Type="http://schemas.openxmlformats.org/officeDocument/2006/relationships/image" Target="../media/image12.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tif"/><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ti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tif"/><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8.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16.tif"/><Relationship Id="rId1" Type="http://schemas.openxmlformats.org/officeDocument/2006/relationships/slideLayout" Target="../slideLayouts/slideLayout1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B525E808-68C5-E345-9847-F941E3818918}"/>
              </a:ext>
            </a:extLst>
          </p:cNvPr>
          <p:cNvPicPr>
            <a:picLocks noChangeAspect="1"/>
          </p:cNvPicPr>
          <p:nvPr/>
        </p:nvPicPr>
        <p:blipFill>
          <a:blip r:embed="rId2"/>
          <a:stretch>
            <a:fillRect/>
          </a:stretch>
        </p:blipFill>
        <p:spPr>
          <a:xfrm>
            <a:off x="-2277156" y="-431209"/>
            <a:ext cx="7634998" cy="4635535"/>
          </a:xfrm>
          <a:prstGeom prst="rect">
            <a:avLst/>
          </a:prstGeom>
        </p:spPr>
      </p:pic>
      <p:sp>
        <p:nvSpPr>
          <p:cNvPr id="4" name="Rectangle 3">
            <a:extLst>
              <a:ext uri="{FF2B5EF4-FFF2-40B4-BE49-F238E27FC236}">
                <a16:creationId xmlns:a16="http://schemas.microsoft.com/office/drawing/2014/main" id="{D4456F19-3F31-9246-8D80-82D92614C0B8}"/>
              </a:ext>
            </a:extLst>
          </p:cNvPr>
          <p:cNvSpPr/>
          <p:nvPr/>
        </p:nvSpPr>
        <p:spPr>
          <a:xfrm>
            <a:off x="943266" y="1117654"/>
            <a:ext cx="4229852" cy="428040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C565239-A948-8A4B-B976-CD90D77BEA04}"/>
              </a:ext>
            </a:extLst>
          </p:cNvPr>
          <p:cNvPicPr>
            <a:picLocks noChangeAspect="1"/>
          </p:cNvPicPr>
          <p:nvPr/>
        </p:nvPicPr>
        <p:blipFill>
          <a:blip r:embed="rId3"/>
          <a:srcRect/>
          <a:stretch/>
        </p:blipFill>
        <p:spPr>
          <a:xfrm>
            <a:off x="660711" y="803659"/>
            <a:ext cx="4273395" cy="4284439"/>
          </a:xfrm>
          <a:prstGeom prst="rect">
            <a:avLst/>
          </a:prstGeom>
        </p:spPr>
      </p:pic>
      <p:sp>
        <p:nvSpPr>
          <p:cNvPr id="8" name="Title 1">
            <a:extLst>
              <a:ext uri="{FF2B5EF4-FFF2-40B4-BE49-F238E27FC236}">
                <a16:creationId xmlns:a16="http://schemas.microsoft.com/office/drawing/2014/main" id="{53E59BAF-E58A-4440-8DB3-CD279CA8E3AD}"/>
              </a:ext>
            </a:extLst>
          </p:cNvPr>
          <p:cNvSpPr txBox="1">
            <a:spLocks/>
          </p:cNvSpPr>
          <p:nvPr/>
        </p:nvSpPr>
        <p:spPr>
          <a:xfrm>
            <a:off x="362106" y="5971871"/>
            <a:ext cx="9144000" cy="55001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2400" b="1" spc="300" dirty="0">
                <a:solidFill>
                  <a:schemeClr val="bg1"/>
                </a:solidFill>
                <a:latin typeface="Acumin Pro Wide" panose="020B0504020202020204" pitchFamily="34" charset="77"/>
                <a:ea typeface="Baskerville" panose="02020502070401020303" pitchFamily="18" charset="0"/>
              </a:rPr>
              <a:t>CONVENTION 2022</a:t>
            </a:r>
          </a:p>
        </p:txBody>
      </p:sp>
      <p:sp>
        <p:nvSpPr>
          <p:cNvPr id="7" name="TextBox 6">
            <a:extLst>
              <a:ext uri="{FF2B5EF4-FFF2-40B4-BE49-F238E27FC236}">
                <a16:creationId xmlns:a16="http://schemas.microsoft.com/office/drawing/2014/main" id="{B09A65AF-252F-5D41-883B-692D6CA17490}"/>
              </a:ext>
            </a:extLst>
          </p:cNvPr>
          <p:cNvSpPr txBox="1"/>
          <p:nvPr/>
        </p:nvSpPr>
        <p:spPr>
          <a:xfrm>
            <a:off x="5835780" y="2305615"/>
            <a:ext cx="5950571" cy="3323987"/>
          </a:xfrm>
          <a:prstGeom prst="rect">
            <a:avLst/>
          </a:prstGeom>
          <a:noFill/>
        </p:spPr>
        <p:txBody>
          <a:bodyPr wrap="square" rtlCol="0">
            <a:spAutoFit/>
          </a:bodyPr>
          <a:lstStyle/>
          <a:p>
            <a:r>
              <a:rPr lang="en-US" sz="7000" spc="300" dirty="0">
                <a:solidFill>
                  <a:srgbClr val="D1FF42"/>
                </a:solidFill>
                <a:latin typeface="Acumin Pro" panose="020B0504020202020204" pitchFamily="34" charset="77"/>
              </a:rPr>
              <a:t>Training a New Hire</a:t>
            </a:r>
          </a:p>
          <a:p>
            <a:r>
              <a:rPr lang="en-US" sz="7000" spc="300" dirty="0">
                <a:solidFill>
                  <a:srgbClr val="D1FF42"/>
                </a:solidFill>
                <a:latin typeface="Acumin Pro" panose="020B0504020202020204" pitchFamily="34" charset="77"/>
              </a:rPr>
              <a:t>Technician</a:t>
            </a:r>
          </a:p>
        </p:txBody>
      </p:sp>
      <p:pic>
        <p:nvPicPr>
          <p:cNvPr id="9" name="Picture 8" descr="A picture containing text, clipart&#10;&#10;Description automatically generated">
            <a:extLst>
              <a:ext uri="{FF2B5EF4-FFF2-40B4-BE49-F238E27FC236}">
                <a16:creationId xmlns:a16="http://schemas.microsoft.com/office/drawing/2014/main" id="{5FD31478-9013-2F45-B7CA-E5E789362ADC}"/>
              </a:ext>
            </a:extLst>
          </p:cNvPr>
          <p:cNvPicPr>
            <a:picLocks noChangeAspect="1"/>
          </p:cNvPicPr>
          <p:nvPr/>
        </p:nvPicPr>
        <p:blipFill>
          <a:blip r:embed="rId4"/>
          <a:stretch>
            <a:fillRect/>
          </a:stretch>
        </p:blipFill>
        <p:spPr>
          <a:xfrm>
            <a:off x="10236200" y="6025879"/>
            <a:ext cx="1534886" cy="400200"/>
          </a:xfrm>
          <a:prstGeom prst="rect">
            <a:avLst/>
          </a:prstGeom>
        </p:spPr>
      </p:pic>
    </p:spTree>
    <p:extLst>
      <p:ext uri="{BB962C8B-B14F-4D97-AF65-F5344CB8AC3E}">
        <p14:creationId xmlns:p14="http://schemas.microsoft.com/office/powerpoint/2010/main" val="26922545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100000">
              <a:schemeClr val="tx1">
                <a:lumMod val="65000"/>
                <a:lumOff val="3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00" name="How to Build a Tech…"/>
          <p:cNvSpPr txBox="1">
            <a:spLocks noGrp="1"/>
          </p:cNvSpPr>
          <p:nvPr>
            <p:ph type="subTitle" sz="quarter" idx="1"/>
          </p:nvPr>
        </p:nvSpPr>
        <p:spPr>
          <a:xfrm>
            <a:off x="1882090" y="103181"/>
            <a:ext cx="8239126" cy="714376"/>
          </a:xfrm>
          <a:prstGeom prst="rect">
            <a:avLst/>
          </a:prstGeom>
        </p:spPr>
        <p:txBody>
          <a:bodyPr>
            <a:noAutofit/>
          </a:bodyPr>
          <a:lstStyle/>
          <a:p>
            <a:pPr algn="ctr" defTabSz="317806">
              <a:defRPr sz="3311"/>
            </a:pPr>
            <a:r>
              <a:rPr sz="2400">
                <a:latin typeface="Arial Black" panose="020B0A04020102020204" pitchFamily="34" charset="0"/>
              </a:rPr>
              <a:t>How to Build a Tech</a:t>
            </a:r>
          </a:p>
          <a:p>
            <a:pPr algn="ctr" defTabSz="317806">
              <a:defRPr sz="2925"/>
            </a:pPr>
            <a:r>
              <a:rPr sz="2400">
                <a:latin typeface="Arial Black" panose="020B0A04020102020204" pitchFamily="34" charset="0"/>
              </a:rPr>
              <a:t>Online training + Hands-on practice</a:t>
            </a:r>
          </a:p>
        </p:txBody>
      </p:sp>
      <p:sp>
        <p:nvSpPr>
          <p:cNvPr id="202" name="Courses: Spend time each week working on the online courses. Ideally a couple of hours per day. But this is flexible!…"/>
          <p:cNvSpPr txBox="1"/>
          <p:nvPr/>
        </p:nvSpPr>
        <p:spPr>
          <a:xfrm>
            <a:off x="2756308" y="1254956"/>
            <a:ext cx="7695791" cy="332655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marL="312528" indent="-312528">
              <a:spcBef>
                <a:spcPts val="1266"/>
              </a:spcBef>
              <a:buSzPct val="100000"/>
              <a:buAutoNum type="arabicPeriod"/>
              <a:defRPr sz="2400"/>
            </a:pPr>
            <a:r>
              <a:rPr b="1" dirty="0">
                <a:solidFill>
                  <a:srgbClr val="000000"/>
                </a:solidFill>
              </a:rPr>
              <a:t>Courses</a:t>
            </a:r>
            <a:r>
              <a:rPr dirty="0">
                <a:solidFill>
                  <a:srgbClr val="000000"/>
                </a:solidFill>
              </a:rPr>
              <a:t>:</a:t>
            </a:r>
            <a:r>
              <a:rPr dirty="0"/>
              <a:t> Spend time each week working on the online courses. Ideally a couple of hours per day. But this is flexible! </a:t>
            </a:r>
          </a:p>
          <a:p>
            <a:pPr marL="312528" indent="-312528">
              <a:spcBef>
                <a:spcPts val="1266"/>
              </a:spcBef>
              <a:buSzPct val="100000"/>
              <a:buAutoNum type="arabicPeriod"/>
              <a:defRPr sz="2400"/>
            </a:pPr>
            <a:r>
              <a:rPr b="1" dirty="0">
                <a:solidFill>
                  <a:srgbClr val="000000"/>
                </a:solidFill>
              </a:rPr>
              <a:t>Hands-on Practice</a:t>
            </a:r>
            <a:r>
              <a:rPr dirty="0">
                <a:solidFill>
                  <a:srgbClr val="000000"/>
                </a:solidFill>
              </a:rPr>
              <a:t>:</a:t>
            </a:r>
            <a:r>
              <a:rPr dirty="0"/>
              <a:t> Ride-along or shop work to practice what they are learning and pick up easy revenue generating skills.</a:t>
            </a:r>
          </a:p>
          <a:p>
            <a:pPr marL="312528" indent="-312528">
              <a:spcBef>
                <a:spcPts val="1266"/>
              </a:spcBef>
              <a:buSzPct val="100000"/>
              <a:buAutoNum type="arabicPeriod"/>
              <a:defRPr sz="2400"/>
            </a:pPr>
            <a:r>
              <a:rPr b="1" dirty="0">
                <a:solidFill>
                  <a:srgbClr val="000000"/>
                </a:solidFill>
              </a:rPr>
              <a:t>Continuing Education</a:t>
            </a:r>
            <a:r>
              <a:rPr dirty="0">
                <a:solidFill>
                  <a:srgbClr val="000000"/>
                </a:solidFill>
              </a:rPr>
              <a:t>: </a:t>
            </a:r>
            <a:r>
              <a:rPr dirty="0"/>
              <a:t>Use Appliantology.org to keep learning and get day-to-day job support.*</a:t>
            </a:r>
            <a:endParaRPr sz="900" dirty="0">
              <a:solidFill>
                <a:srgbClr val="000000"/>
              </a:solidFill>
            </a:endParaRPr>
          </a:p>
        </p:txBody>
      </p:sp>
      <p:sp>
        <p:nvSpPr>
          <p:cNvPr id="205" name="Line"/>
          <p:cNvSpPr/>
          <p:nvPr/>
        </p:nvSpPr>
        <p:spPr>
          <a:xfrm>
            <a:off x="2612145" y="1003387"/>
            <a:ext cx="7158210" cy="1"/>
          </a:xfrm>
          <a:prstGeom prst="line">
            <a:avLst/>
          </a:prstGeom>
          <a:ln w="12700">
            <a:solidFill>
              <a:srgbClr val="000000"/>
            </a:solidFill>
            <a:miter lim="400000"/>
          </a:ln>
        </p:spPr>
        <p:txBody>
          <a:bodyPr lIns="19050" tIns="19050" rIns="19050" bIns="19050" anchor="ctr"/>
          <a:lstStyle/>
          <a:p>
            <a:endParaRPr sz="1266"/>
          </a:p>
        </p:txBody>
      </p:sp>
      <p:grpSp>
        <p:nvGrpSpPr>
          <p:cNvPr id="208" name="*MST Students get an initial free membership at Appliantology, followed by free or discounted membership for life"/>
          <p:cNvGrpSpPr/>
          <p:nvPr/>
        </p:nvGrpSpPr>
        <p:grpSpPr>
          <a:xfrm>
            <a:off x="2612145" y="4496920"/>
            <a:ext cx="6862536" cy="2715386"/>
            <a:chOff x="0" y="-69517"/>
            <a:chExt cx="4993203" cy="1520910"/>
          </a:xfrm>
        </p:grpSpPr>
        <p:sp>
          <p:nvSpPr>
            <p:cNvPr id="207" name="*MST Students get an initial free membership at Appliantology, followed by free or discounted membership for life"/>
            <p:cNvSpPr txBox="1"/>
            <p:nvPr/>
          </p:nvSpPr>
          <p:spPr>
            <a:xfrm>
              <a:off x="215900" y="-69517"/>
              <a:ext cx="4561404" cy="1329816"/>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ctr">
              <a:spAutoFit/>
            </a:bodyPr>
            <a:lstStyle/>
            <a:p>
              <a:pPr>
                <a:defRPr sz="1800"/>
              </a:pPr>
              <a:r>
                <a:rPr sz="2400"/>
                <a:t>*MST Students get an initial free membership at </a:t>
              </a:r>
              <a:r>
                <a:rPr sz="2400">
                  <a:solidFill>
                    <a:schemeClr val="accent5">
                      <a:lumOff val="-29866"/>
                    </a:schemeClr>
                  </a:solidFill>
                </a:rPr>
                <a:t>Appliantology</a:t>
              </a:r>
              <a:r>
                <a:rPr sz="2400"/>
                <a:t>, followed by free or discounted membership for life</a:t>
              </a:r>
            </a:p>
          </p:txBody>
        </p:sp>
        <p:pic>
          <p:nvPicPr>
            <p:cNvPr id="206" name="*MST Students get an initial free membership at Appliantology, followed by free or discounted membership for life *MST Students get an initial free membership at Appliantology, followed by free or discounted membership for life" descr="*MST Students get an initial free membership at Appliantology, followed by free or discounted membership for life *MST Students get an initial free membership at Appliantology, followed by free or discounted membership for life"/>
            <p:cNvPicPr>
              <a:picLocks/>
            </p:cNvPicPr>
            <p:nvPr/>
          </p:nvPicPr>
          <p:blipFill>
            <a:blip r:embed="rId2"/>
            <a:stretch>
              <a:fillRect/>
            </a:stretch>
          </p:blipFill>
          <p:spPr>
            <a:xfrm>
              <a:off x="0" y="-18794"/>
              <a:ext cx="4993203" cy="1470187"/>
            </a:xfrm>
            <a:prstGeom prst="rect">
              <a:avLst/>
            </a:prstGeom>
            <a:effectLst/>
          </p:spPr>
        </p:pic>
      </p:grpSp>
      <p:pic>
        <p:nvPicPr>
          <p:cNvPr id="11" name="brandsource-logo.png" descr="brandsource-logo.png">
            <a:extLst>
              <a:ext uri="{FF2B5EF4-FFF2-40B4-BE49-F238E27FC236}">
                <a16:creationId xmlns:a16="http://schemas.microsoft.com/office/drawing/2014/main" id="{E9189B41-014B-00AA-7C08-81124D7A6A68}"/>
              </a:ext>
            </a:extLst>
          </p:cNvPr>
          <p:cNvPicPr>
            <a:picLocks noChangeAspect="1"/>
          </p:cNvPicPr>
          <p:nvPr/>
        </p:nvPicPr>
        <p:blipFill>
          <a:blip r:embed="rId3"/>
          <a:stretch>
            <a:fillRect/>
          </a:stretch>
        </p:blipFill>
        <p:spPr>
          <a:xfrm>
            <a:off x="290585" y="5904211"/>
            <a:ext cx="1673310" cy="837771"/>
          </a:xfrm>
          <a:prstGeom prst="rect">
            <a:avLst/>
          </a:prstGeom>
          <a:ln w="3175">
            <a:miter lim="400000"/>
          </a:ln>
        </p:spPr>
      </p:pic>
      <p:pic>
        <p:nvPicPr>
          <p:cNvPr id="12" name="MST logo 1000 crop.tiff" descr="MST logo 1000 crop.tiff">
            <a:extLst>
              <a:ext uri="{FF2B5EF4-FFF2-40B4-BE49-F238E27FC236}">
                <a16:creationId xmlns:a16="http://schemas.microsoft.com/office/drawing/2014/main" id="{7C3CADFE-2309-CB29-D77E-8296267F841D}"/>
              </a:ext>
            </a:extLst>
          </p:cNvPr>
          <p:cNvPicPr>
            <a:picLocks noChangeAspect="1"/>
          </p:cNvPicPr>
          <p:nvPr/>
        </p:nvPicPr>
        <p:blipFill>
          <a:blip r:embed="rId4"/>
          <a:stretch>
            <a:fillRect/>
          </a:stretch>
        </p:blipFill>
        <p:spPr>
          <a:xfrm>
            <a:off x="10388510" y="6201588"/>
            <a:ext cx="1579694" cy="492302"/>
          </a:xfrm>
          <a:prstGeom prst="rect">
            <a:avLst/>
          </a:prstGeom>
          <a:ln w="3175">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100000">
              <a:schemeClr val="tx1">
                <a:lumMod val="65000"/>
                <a:lumOff val="3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10" name="How to Build a Tech…"/>
          <p:cNvSpPr txBox="1">
            <a:spLocks noGrp="1"/>
          </p:cNvSpPr>
          <p:nvPr>
            <p:ph type="subTitle" sz="quarter" idx="1"/>
          </p:nvPr>
        </p:nvSpPr>
        <p:spPr>
          <a:xfrm>
            <a:off x="1976437" y="182590"/>
            <a:ext cx="8239126" cy="714376"/>
          </a:xfrm>
          <a:prstGeom prst="rect">
            <a:avLst/>
          </a:prstGeom>
        </p:spPr>
        <p:txBody>
          <a:bodyPr>
            <a:noAutofit/>
          </a:bodyPr>
          <a:lstStyle/>
          <a:p>
            <a:pPr algn="ctr" defTabSz="317806">
              <a:defRPr sz="3311"/>
            </a:pPr>
            <a:r>
              <a:rPr sz="2400" dirty="0">
                <a:latin typeface="Arial Black" panose="020B0A04020102020204" pitchFamily="34" charset="0"/>
              </a:rPr>
              <a:t>How to Build a Tech</a:t>
            </a:r>
          </a:p>
          <a:p>
            <a:pPr algn="ctr" defTabSz="317806">
              <a:defRPr sz="2925"/>
            </a:pPr>
            <a:r>
              <a:rPr sz="2400" dirty="0">
                <a:latin typeface="Arial Black" panose="020B0A04020102020204" pitchFamily="34" charset="0"/>
              </a:rPr>
              <a:t>Timeline</a:t>
            </a:r>
          </a:p>
        </p:txBody>
      </p:sp>
      <p:pic>
        <p:nvPicPr>
          <p:cNvPr id="211" name="MST logo 1000 crop.tiff" descr="MST logo 1000 crop.tiff"/>
          <p:cNvPicPr>
            <a:picLocks noChangeAspect="1"/>
          </p:cNvPicPr>
          <p:nvPr/>
        </p:nvPicPr>
        <p:blipFill>
          <a:blip r:embed="rId2"/>
          <a:stretch>
            <a:fillRect/>
          </a:stretch>
        </p:blipFill>
        <p:spPr>
          <a:xfrm>
            <a:off x="10425492" y="6183108"/>
            <a:ext cx="1579694" cy="492302"/>
          </a:xfrm>
          <a:prstGeom prst="rect">
            <a:avLst/>
          </a:prstGeom>
          <a:ln w="3175">
            <a:miter lim="400000"/>
          </a:ln>
        </p:spPr>
      </p:pic>
      <p:pic>
        <p:nvPicPr>
          <p:cNvPr id="212" name="brandsource-logo.png" descr="brandsource-logo.png"/>
          <p:cNvPicPr>
            <a:picLocks noChangeAspect="1"/>
          </p:cNvPicPr>
          <p:nvPr/>
        </p:nvPicPr>
        <p:blipFill>
          <a:blip r:embed="rId3"/>
          <a:stretch>
            <a:fillRect/>
          </a:stretch>
        </p:blipFill>
        <p:spPr>
          <a:xfrm>
            <a:off x="233435" y="5837639"/>
            <a:ext cx="1673310" cy="837771"/>
          </a:xfrm>
          <a:prstGeom prst="rect">
            <a:avLst/>
          </a:prstGeom>
          <a:ln w="3175">
            <a:miter lim="400000"/>
          </a:ln>
        </p:spPr>
      </p:pic>
      <p:sp>
        <p:nvSpPr>
          <p:cNvPr id="213" name="www.MasterSamuraiTech.com/Brandsource"/>
          <p:cNvSpPr txBox="1"/>
          <p:nvPr/>
        </p:nvSpPr>
        <p:spPr>
          <a:xfrm>
            <a:off x="3331877" y="5848720"/>
            <a:ext cx="5528245" cy="40780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r>
              <a:rPr sz="2400" dirty="0"/>
              <a:t>www.MasterSamuraiTech.com/Brandsource</a:t>
            </a:r>
          </a:p>
        </p:txBody>
      </p:sp>
      <p:sp>
        <p:nvSpPr>
          <p:cNvPr id="215" name="Line"/>
          <p:cNvSpPr/>
          <p:nvPr/>
        </p:nvSpPr>
        <p:spPr>
          <a:xfrm>
            <a:off x="2516895" y="1217925"/>
            <a:ext cx="7158210" cy="1"/>
          </a:xfrm>
          <a:prstGeom prst="line">
            <a:avLst/>
          </a:prstGeom>
          <a:ln w="12700">
            <a:solidFill>
              <a:srgbClr val="000000"/>
            </a:solidFill>
            <a:miter lim="400000"/>
          </a:ln>
        </p:spPr>
        <p:txBody>
          <a:bodyPr lIns="19050" tIns="19050" rIns="19050" bIns="19050" anchor="ctr"/>
          <a:lstStyle/>
          <a:p>
            <a:endParaRPr sz="1266"/>
          </a:p>
        </p:txBody>
      </p:sp>
      <p:pic>
        <p:nvPicPr>
          <p:cNvPr id="216" name="Screen Shot 2022-05-17 at 3.33.45 PM.png" descr="Screen Shot 2022-05-17 at 3.33.45 PM.png"/>
          <p:cNvPicPr>
            <a:picLocks noChangeAspect="1"/>
          </p:cNvPicPr>
          <p:nvPr/>
        </p:nvPicPr>
        <p:blipFill>
          <a:blip r:embed="rId4"/>
          <a:stretch>
            <a:fillRect/>
          </a:stretch>
        </p:blipFill>
        <p:spPr>
          <a:xfrm>
            <a:off x="1844776" y="1310237"/>
            <a:ext cx="7924828" cy="4237526"/>
          </a:xfrm>
          <a:prstGeom prst="rect">
            <a:avLst/>
          </a:prstGeom>
          <a:ln w="3175">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100000">
              <a:schemeClr val="tx1">
                <a:lumMod val="65000"/>
                <a:lumOff val="3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18" name="How to Build a Tech…"/>
          <p:cNvSpPr txBox="1">
            <a:spLocks noGrp="1"/>
          </p:cNvSpPr>
          <p:nvPr>
            <p:ph type="subTitle" sz="quarter" idx="1"/>
          </p:nvPr>
        </p:nvSpPr>
        <p:spPr>
          <a:xfrm>
            <a:off x="1882090" y="67483"/>
            <a:ext cx="8239126" cy="714376"/>
          </a:xfrm>
          <a:prstGeom prst="rect">
            <a:avLst/>
          </a:prstGeom>
        </p:spPr>
        <p:txBody>
          <a:bodyPr>
            <a:noAutofit/>
          </a:bodyPr>
          <a:lstStyle/>
          <a:p>
            <a:pPr algn="ctr" defTabSz="317806">
              <a:defRPr sz="3311"/>
            </a:pPr>
            <a:r>
              <a:rPr sz="2400" dirty="0">
                <a:latin typeface="Arial Black" panose="020B0A04020102020204" pitchFamily="34" charset="0"/>
              </a:rPr>
              <a:t>How to Build a Tech</a:t>
            </a:r>
          </a:p>
          <a:p>
            <a:pPr algn="ctr" defTabSz="317806">
              <a:defRPr sz="2925"/>
            </a:pPr>
            <a:r>
              <a:rPr sz="2400" dirty="0">
                <a:latin typeface="Arial Black" panose="020B0A04020102020204" pitchFamily="34" charset="0"/>
              </a:rPr>
              <a:t>E-Book </a:t>
            </a:r>
          </a:p>
        </p:txBody>
      </p:sp>
      <p:pic>
        <p:nvPicPr>
          <p:cNvPr id="219" name="MST logo 1000 crop.tiff" descr="MST logo 1000 crop.tiff"/>
          <p:cNvPicPr>
            <a:picLocks noChangeAspect="1"/>
          </p:cNvPicPr>
          <p:nvPr/>
        </p:nvPicPr>
        <p:blipFill>
          <a:blip r:embed="rId2"/>
          <a:stretch>
            <a:fillRect/>
          </a:stretch>
        </p:blipFill>
        <p:spPr>
          <a:xfrm>
            <a:off x="10406442" y="6201588"/>
            <a:ext cx="1579694" cy="492302"/>
          </a:xfrm>
          <a:prstGeom prst="rect">
            <a:avLst/>
          </a:prstGeom>
          <a:ln w="3175">
            <a:miter lim="400000"/>
          </a:ln>
        </p:spPr>
      </p:pic>
      <p:pic>
        <p:nvPicPr>
          <p:cNvPr id="220" name="brandsource-logo.png" descr="brandsource-logo.png"/>
          <p:cNvPicPr>
            <a:picLocks noChangeAspect="1"/>
          </p:cNvPicPr>
          <p:nvPr/>
        </p:nvPicPr>
        <p:blipFill>
          <a:blip r:embed="rId3"/>
          <a:stretch>
            <a:fillRect/>
          </a:stretch>
        </p:blipFill>
        <p:spPr>
          <a:xfrm>
            <a:off x="158154" y="5818439"/>
            <a:ext cx="1673310" cy="837771"/>
          </a:xfrm>
          <a:prstGeom prst="rect">
            <a:avLst/>
          </a:prstGeom>
          <a:ln w="3175">
            <a:miter lim="400000"/>
          </a:ln>
        </p:spPr>
      </p:pic>
      <p:sp>
        <p:nvSpPr>
          <p:cNvPr id="221" name="www.MasterSamuraiTech.com/Brandsource"/>
          <p:cNvSpPr txBox="1"/>
          <p:nvPr/>
        </p:nvSpPr>
        <p:spPr>
          <a:xfrm>
            <a:off x="3233895" y="6039935"/>
            <a:ext cx="5528245" cy="40780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r>
              <a:rPr sz="2400" dirty="0"/>
              <a:t>www.MasterSamuraiTech.com/Brandsource</a:t>
            </a:r>
          </a:p>
        </p:txBody>
      </p:sp>
      <p:sp>
        <p:nvSpPr>
          <p:cNvPr id="223" name="Line"/>
          <p:cNvSpPr/>
          <p:nvPr/>
        </p:nvSpPr>
        <p:spPr>
          <a:xfrm>
            <a:off x="2561345" y="1099197"/>
            <a:ext cx="7158210" cy="1"/>
          </a:xfrm>
          <a:prstGeom prst="line">
            <a:avLst/>
          </a:prstGeom>
          <a:ln w="12700">
            <a:solidFill>
              <a:srgbClr val="000000"/>
            </a:solidFill>
            <a:miter lim="400000"/>
          </a:ln>
        </p:spPr>
        <p:txBody>
          <a:bodyPr lIns="19050" tIns="19050" rIns="19050" bIns="19050" anchor="ctr"/>
          <a:lstStyle/>
          <a:p>
            <a:endParaRPr sz="1266"/>
          </a:p>
        </p:txBody>
      </p:sp>
      <p:grpSp>
        <p:nvGrpSpPr>
          <p:cNvPr id="226" name="Ebook cover.png"/>
          <p:cNvGrpSpPr/>
          <p:nvPr/>
        </p:nvGrpSpPr>
        <p:grpSpPr>
          <a:xfrm>
            <a:off x="1176769" y="1149587"/>
            <a:ext cx="3852431" cy="3162057"/>
            <a:chOff x="0" y="0"/>
            <a:chExt cx="4659598" cy="3691313"/>
          </a:xfrm>
        </p:grpSpPr>
        <p:pic>
          <p:nvPicPr>
            <p:cNvPr id="225" name="Ebook cover.png" descr="Ebook cover.png"/>
            <p:cNvPicPr>
              <a:picLocks noChangeAspect="1"/>
            </p:cNvPicPr>
            <p:nvPr/>
          </p:nvPicPr>
          <p:blipFill>
            <a:blip r:embed="rId4"/>
            <a:stretch>
              <a:fillRect/>
            </a:stretch>
          </p:blipFill>
          <p:spPr>
            <a:xfrm>
              <a:off x="215900" y="139700"/>
              <a:ext cx="4227799" cy="3132514"/>
            </a:xfrm>
            <a:prstGeom prst="rect">
              <a:avLst/>
            </a:prstGeom>
            <a:ln>
              <a:noFill/>
            </a:ln>
            <a:effectLst/>
          </p:spPr>
        </p:pic>
        <p:pic>
          <p:nvPicPr>
            <p:cNvPr id="224" name="Ebook cover.png" descr="Ebook cover.png"/>
            <p:cNvPicPr>
              <a:picLocks/>
            </p:cNvPicPr>
            <p:nvPr/>
          </p:nvPicPr>
          <p:blipFill>
            <a:blip r:embed="rId5"/>
            <a:stretch>
              <a:fillRect/>
            </a:stretch>
          </p:blipFill>
          <p:spPr>
            <a:xfrm>
              <a:off x="0" y="-1"/>
              <a:ext cx="4659599" cy="3691315"/>
            </a:xfrm>
            <a:prstGeom prst="rect">
              <a:avLst/>
            </a:prstGeom>
            <a:effectLst/>
          </p:spPr>
        </p:pic>
      </p:grpSp>
      <p:grpSp>
        <p:nvGrpSpPr>
          <p:cNvPr id="229" name="MST Homepage eBook link.png"/>
          <p:cNvGrpSpPr/>
          <p:nvPr/>
        </p:nvGrpSpPr>
        <p:grpSpPr>
          <a:xfrm>
            <a:off x="4453050" y="1718769"/>
            <a:ext cx="7484949" cy="4284017"/>
            <a:chOff x="0" y="0"/>
            <a:chExt cx="9577228" cy="5331779"/>
          </a:xfrm>
        </p:grpSpPr>
        <p:pic>
          <p:nvPicPr>
            <p:cNvPr id="228" name="MST Homepage eBook link.png" descr="MST Homepage eBook link.png"/>
            <p:cNvPicPr>
              <a:picLocks noChangeAspect="1"/>
            </p:cNvPicPr>
            <p:nvPr/>
          </p:nvPicPr>
          <p:blipFill>
            <a:blip r:embed="rId6"/>
            <a:stretch>
              <a:fillRect/>
            </a:stretch>
          </p:blipFill>
          <p:spPr>
            <a:xfrm>
              <a:off x="215900" y="139700"/>
              <a:ext cx="9145429" cy="4772980"/>
            </a:xfrm>
            <a:prstGeom prst="rect">
              <a:avLst/>
            </a:prstGeom>
            <a:ln>
              <a:noFill/>
            </a:ln>
            <a:effectLst/>
          </p:spPr>
        </p:pic>
        <p:pic>
          <p:nvPicPr>
            <p:cNvPr id="227" name="MST Homepage eBook link.png" descr="MST Homepage eBook link.png"/>
            <p:cNvPicPr>
              <a:picLocks/>
            </p:cNvPicPr>
            <p:nvPr/>
          </p:nvPicPr>
          <p:blipFill>
            <a:blip r:embed="rId7"/>
            <a:stretch>
              <a:fillRect/>
            </a:stretch>
          </p:blipFill>
          <p:spPr>
            <a:xfrm>
              <a:off x="0" y="0"/>
              <a:ext cx="9577229" cy="5331780"/>
            </a:xfrm>
            <a:prstGeom prst="rect">
              <a:avLst/>
            </a:prstGeom>
            <a:effectLst/>
          </p:spPr>
        </p:pic>
      </p:gr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100000">
              <a:schemeClr val="tx1">
                <a:lumMod val="65000"/>
                <a:lumOff val="3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31" name="Thank you!"/>
          <p:cNvSpPr txBox="1">
            <a:spLocks noGrp="1"/>
          </p:cNvSpPr>
          <p:nvPr>
            <p:ph type="subTitle" sz="quarter" idx="1"/>
          </p:nvPr>
        </p:nvSpPr>
        <p:spPr>
          <a:xfrm>
            <a:off x="1976437" y="134296"/>
            <a:ext cx="8239126" cy="714376"/>
          </a:xfrm>
          <a:prstGeom prst="rect">
            <a:avLst/>
          </a:prstGeom>
        </p:spPr>
        <p:txBody>
          <a:bodyPr/>
          <a:lstStyle>
            <a:lvl1pPr algn="ctr">
              <a:defRPr sz="4300"/>
            </a:lvl1pPr>
          </a:lstStyle>
          <a:p>
            <a:pPr marL="0" indent="0">
              <a:buNone/>
            </a:pPr>
            <a:r>
              <a:rPr lang="en-US" dirty="0">
                <a:latin typeface="Arial Black" panose="020B0A04020102020204" pitchFamily="34" charset="0"/>
              </a:rPr>
              <a:t>BrandSource Discount</a:t>
            </a:r>
            <a:endParaRPr dirty="0">
              <a:latin typeface="Arial Black" panose="020B0A04020102020204" pitchFamily="34" charset="0"/>
            </a:endParaRPr>
          </a:p>
        </p:txBody>
      </p:sp>
      <p:pic>
        <p:nvPicPr>
          <p:cNvPr id="232" name="MST logo 1000 crop.tiff" descr="MST logo 1000 crop.tiff"/>
          <p:cNvPicPr>
            <a:picLocks noChangeAspect="1"/>
          </p:cNvPicPr>
          <p:nvPr/>
        </p:nvPicPr>
        <p:blipFill>
          <a:blip r:embed="rId2"/>
          <a:stretch>
            <a:fillRect/>
          </a:stretch>
        </p:blipFill>
        <p:spPr>
          <a:xfrm>
            <a:off x="10525874" y="6275447"/>
            <a:ext cx="1579694" cy="492302"/>
          </a:xfrm>
          <a:prstGeom prst="rect">
            <a:avLst/>
          </a:prstGeom>
          <a:ln w="3175">
            <a:miter lim="400000"/>
          </a:ln>
        </p:spPr>
      </p:pic>
      <p:pic>
        <p:nvPicPr>
          <p:cNvPr id="233" name="brandsource-logo.png" descr="brandsource-logo.png"/>
          <p:cNvPicPr>
            <a:picLocks noChangeAspect="1"/>
          </p:cNvPicPr>
          <p:nvPr/>
        </p:nvPicPr>
        <p:blipFill>
          <a:blip r:embed="rId3"/>
          <a:stretch>
            <a:fillRect/>
          </a:stretch>
        </p:blipFill>
        <p:spPr>
          <a:xfrm>
            <a:off x="303127" y="5885933"/>
            <a:ext cx="1673310" cy="837771"/>
          </a:xfrm>
          <a:prstGeom prst="rect">
            <a:avLst/>
          </a:prstGeom>
          <a:ln w="3175">
            <a:miter lim="400000"/>
          </a:ln>
        </p:spPr>
      </p:pic>
      <p:sp>
        <p:nvSpPr>
          <p:cNvPr id="234" name="www.MasterSamuraiTech.com/Brandsource"/>
          <p:cNvSpPr txBox="1"/>
          <p:nvPr/>
        </p:nvSpPr>
        <p:spPr>
          <a:xfrm>
            <a:off x="3280399" y="6034177"/>
            <a:ext cx="5677708" cy="40780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2400" b="1">
                <a:solidFill>
                  <a:srgbClr val="000000"/>
                </a:solidFill>
              </a:defRPr>
            </a:lvl1pPr>
          </a:lstStyle>
          <a:p>
            <a:r>
              <a:t>www.MasterSamuraiTech.com/Brandsource</a:t>
            </a:r>
          </a:p>
        </p:txBody>
      </p:sp>
      <p:sp>
        <p:nvSpPr>
          <p:cNvPr id="236" name="Line"/>
          <p:cNvSpPr/>
          <p:nvPr/>
        </p:nvSpPr>
        <p:spPr>
          <a:xfrm>
            <a:off x="2643895" y="864518"/>
            <a:ext cx="7158210" cy="1"/>
          </a:xfrm>
          <a:prstGeom prst="line">
            <a:avLst/>
          </a:prstGeom>
          <a:ln w="12700">
            <a:solidFill>
              <a:srgbClr val="000000"/>
            </a:solidFill>
            <a:miter lim="400000"/>
          </a:ln>
        </p:spPr>
        <p:txBody>
          <a:bodyPr lIns="19050" tIns="19050" rIns="19050" bIns="19050" anchor="ctr"/>
          <a:lstStyle/>
          <a:p>
            <a:endParaRPr sz="1266"/>
          </a:p>
        </p:txBody>
      </p:sp>
      <p:grpSp>
        <p:nvGrpSpPr>
          <p:cNvPr id="239" name="Screen Shot 2022-05-17 at 4.01.24 PM.png"/>
          <p:cNvGrpSpPr/>
          <p:nvPr/>
        </p:nvGrpSpPr>
        <p:grpSpPr>
          <a:xfrm>
            <a:off x="1339851" y="1052555"/>
            <a:ext cx="9186022" cy="4698998"/>
            <a:chOff x="0" y="0"/>
            <a:chExt cx="9947957" cy="5295918"/>
          </a:xfrm>
        </p:grpSpPr>
        <p:pic>
          <p:nvPicPr>
            <p:cNvPr id="238" name="Screen Shot 2022-05-17 at 4.01.24 PM.png" descr="Screen Shot 2022-05-17 at 4.01.24 PM.png"/>
            <p:cNvPicPr>
              <a:picLocks noChangeAspect="1"/>
            </p:cNvPicPr>
            <p:nvPr/>
          </p:nvPicPr>
          <p:blipFill>
            <a:blip r:embed="rId4"/>
            <a:stretch>
              <a:fillRect/>
            </a:stretch>
          </p:blipFill>
          <p:spPr>
            <a:xfrm>
              <a:off x="215900" y="139700"/>
              <a:ext cx="9516158" cy="4737119"/>
            </a:xfrm>
            <a:prstGeom prst="rect">
              <a:avLst/>
            </a:prstGeom>
            <a:ln>
              <a:noFill/>
            </a:ln>
            <a:effectLst/>
          </p:spPr>
        </p:pic>
        <p:pic>
          <p:nvPicPr>
            <p:cNvPr id="237" name="Screen Shot 2022-05-17 at 4.01.24 PM.png" descr="Screen Shot 2022-05-17 at 4.01.24 PM.png"/>
            <p:cNvPicPr>
              <a:picLocks/>
            </p:cNvPicPr>
            <p:nvPr/>
          </p:nvPicPr>
          <p:blipFill>
            <a:blip r:embed="rId5"/>
            <a:stretch>
              <a:fillRect/>
            </a:stretch>
          </p:blipFill>
          <p:spPr>
            <a:xfrm>
              <a:off x="0" y="0"/>
              <a:ext cx="9947958" cy="5295919"/>
            </a:xfrm>
            <a:prstGeom prst="rect">
              <a:avLst/>
            </a:prstGeom>
            <a:effectLst/>
          </p:spPr>
        </p:pic>
      </p:gr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398733" y="118101"/>
            <a:ext cx="7558000" cy="670913"/>
          </a:xfrm>
          <a:prstGeom prst="rect">
            <a:avLst/>
          </a:prstGeom>
          <a:noFill/>
          <a:ln>
            <a:noFill/>
          </a:ln>
        </p:spPr>
        <p:txBody>
          <a:bodyPr spcFirstLastPara="1" wrap="square" lIns="121900" tIns="121900" rIns="121900" bIns="121900" anchor="t" anchorCtr="0">
            <a:spAutoFit/>
          </a:bodyPr>
          <a:lstStyle/>
          <a:p>
            <a:pPr>
              <a:lnSpc>
                <a:spcPct val="115000"/>
              </a:lnSpc>
            </a:pPr>
            <a:r>
              <a:rPr lang="en" sz="2400" b="1" dirty="0">
                <a:solidFill>
                  <a:srgbClr val="000000"/>
                </a:solidFill>
              </a:rPr>
              <a:t>Training </a:t>
            </a:r>
            <a:r>
              <a:rPr lang="en" sz="2400" b="1" dirty="0">
                <a:solidFill>
                  <a:srgbClr val="000000"/>
                </a:solidFill>
                <a:latin typeface="Arial Black" panose="020B0A04020102020204" pitchFamily="34" charset="0"/>
              </a:rPr>
              <a:t>Process</a:t>
            </a:r>
            <a:r>
              <a:rPr lang="en" sz="2400" b="1" dirty="0">
                <a:solidFill>
                  <a:srgbClr val="000000"/>
                </a:solidFill>
              </a:rPr>
              <a:t> at Fred’s Appliance Service</a:t>
            </a:r>
            <a:endParaRPr sz="2400" dirty="0"/>
          </a:p>
        </p:txBody>
      </p:sp>
      <p:sp>
        <p:nvSpPr>
          <p:cNvPr id="55" name="Google Shape;55;p13"/>
          <p:cNvSpPr txBox="1"/>
          <p:nvPr/>
        </p:nvSpPr>
        <p:spPr>
          <a:xfrm>
            <a:off x="492500" y="733701"/>
            <a:ext cx="10804800" cy="2462172"/>
          </a:xfrm>
          <a:prstGeom prst="rect">
            <a:avLst/>
          </a:prstGeom>
          <a:noFill/>
          <a:ln>
            <a:noFill/>
          </a:ln>
        </p:spPr>
        <p:txBody>
          <a:bodyPr spcFirstLastPara="1" wrap="square" lIns="121900" tIns="121900" rIns="121900" bIns="121900" anchor="t" anchorCtr="0">
            <a:spAutoFit/>
          </a:bodyPr>
          <a:lstStyle/>
          <a:p>
            <a:pPr marL="609585" indent="-423323">
              <a:buSzPts val="1400"/>
              <a:buChar char="●"/>
            </a:pPr>
            <a:r>
              <a:rPr lang="en" sz="2400" dirty="0"/>
              <a:t>Recruitment</a:t>
            </a:r>
            <a:endParaRPr sz="2400" dirty="0"/>
          </a:p>
          <a:p>
            <a:pPr marL="609585" indent="-423323">
              <a:buSzPts val="1400"/>
              <a:buChar char="●"/>
            </a:pPr>
            <a:r>
              <a:rPr lang="en" sz="2400" dirty="0"/>
              <a:t>Pre-screen/Interview </a:t>
            </a:r>
            <a:endParaRPr sz="2400" dirty="0"/>
          </a:p>
          <a:p>
            <a:pPr marL="609585" indent="-423323">
              <a:buSzPts val="1400"/>
              <a:buChar char="●"/>
            </a:pPr>
            <a:r>
              <a:rPr lang="en" sz="2400" dirty="0"/>
              <a:t>Online Training</a:t>
            </a:r>
            <a:endParaRPr sz="2400" dirty="0"/>
          </a:p>
          <a:p>
            <a:pPr marL="609585" indent="-423323">
              <a:buSzPts val="1400"/>
              <a:buChar char="●"/>
            </a:pPr>
            <a:r>
              <a:rPr lang="en" sz="2400" dirty="0"/>
              <a:t>Weeks 1 - 4 </a:t>
            </a:r>
            <a:endParaRPr sz="2400" dirty="0"/>
          </a:p>
          <a:p>
            <a:pPr marL="609585" indent="-423323">
              <a:buSzPts val="1400"/>
              <a:buChar char="●"/>
            </a:pPr>
            <a:r>
              <a:rPr lang="en" sz="2400" dirty="0"/>
              <a:t>Fred’s Appliance Academy Hands On 3 Week Course</a:t>
            </a:r>
            <a:endParaRPr sz="2400" dirty="0"/>
          </a:p>
          <a:p>
            <a:pPr marL="609585" indent="-423323">
              <a:buSzPts val="1400"/>
              <a:buChar char="●"/>
            </a:pPr>
            <a:r>
              <a:rPr lang="en" sz="2400" dirty="0"/>
              <a:t>Weeks 4 - 12</a:t>
            </a:r>
            <a:endParaRPr sz="2400" dirty="0"/>
          </a:p>
        </p:txBody>
      </p:sp>
      <p:sp>
        <p:nvSpPr>
          <p:cNvPr id="56" name="Google Shape;56;p13"/>
          <p:cNvSpPr txBox="1"/>
          <p:nvPr/>
        </p:nvSpPr>
        <p:spPr>
          <a:xfrm>
            <a:off x="319266" y="2977433"/>
            <a:ext cx="11297600" cy="4287287"/>
          </a:xfrm>
          <a:prstGeom prst="rect">
            <a:avLst/>
          </a:prstGeom>
          <a:noFill/>
          <a:ln>
            <a:noFill/>
          </a:ln>
        </p:spPr>
        <p:txBody>
          <a:bodyPr spcFirstLastPara="1" wrap="square" lIns="121900" tIns="121900" rIns="121900" bIns="121900" anchor="t" anchorCtr="0">
            <a:spAutoFit/>
          </a:bodyPr>
          <a:lstStyle/>
          <a:p>
            <a:pPr>
              <a:lnSpc>
                <a:spcPct val="115000"/>
              </a:lnSpc>
              <a:buClr>
                <a:srgbClr val="000000"/>
              </a:buClr>
              <a:buSzPts val="1100"/>
            </a:pPr>
            <a:r>
              <a:rPr lang="en" sz="2000" dirty="0">
                <a:solidFill>
                  <a:srgbClr val="000000"/>
                </a:solidFill>
              </a:rPr>
              <a:t>Typically a 4-6 month process. </a:t>
            </a:r>
            <a:r>
              <a:rPr lang="en" sz="2400" dirty="0">
                <a:solidFill>
                  <a:srgbClr val="000000"/>
                </a:solidFill>
              </a:rPr>
              <a:t>Requires</a:t>
            </a:r>
            <a:r>
              <a:rPr lang="en" sz="2000" dirty="0">
                <a:solidFill>
                  <a:srgbClr val="000000"/>
                </a:solidFill>
              </a:rPr>
              <a:t> a great deal of flexibility with training as each candidate is different. Some that learn slower than others can still have success in the field, any trainer in this field has to adapt their training process to coach and work these changes.  </a:t>
            </a:r>
            <a:endParaRPr sz="2000" dirty="0">
              <a:solidFill>
                <a:srgbClr val="000000"/>
              </a:solidFill>
            </a:endParaRPr>
          </a:p>
          <a:p>
            <a:pPr>
              <a:lnSpc>
                <a:spcPct val="115000"/>
              </a:lnSpc>
              <a:buClr>
                <a:srgbClr val="000000"/>
              </a:buClr>
              <a:buSzPts val="1100"/>
            </a:pPr>
            <a:endParaRPr sz="2000" dirty="0">
              <a:solidFill>
                <a:srgbClr val="000000"/>
              </a:solidFill>
            </a:endParaRPr>
          </a:p>
          <a:p>
            <a:pPr>
              <a:lnSpc>
                <a:spcPct val="115000"/>
              </a:lnSpc>
              <a:buClr>
                <a:srgbClr val="000000"/>
              </a:buClr>
              <a:buSzPts val="1100"/>
            </a:pPr>
            <a:r>
              <a:rPr lang="en" sz="2000" dirty="0">
                <a:solidFill>
                  <a:srgbClr val="000000"/>
                </a:solidFill>
              </a:rPr>
              <a:t>The best way to determine a candidate's skill set is by placing them in the best position to demonstrate their current aptitude for each skill in your actual operation. Based on what you deem to be acceptable, the candidate can progress and the company continues to test their skills throughout the training process.  </a:t>
            </a:r>
            <a:br>
              <a:rPr lang="en" sz="2000" dirty="0">
                <a:solidFill>
                  <a:srgbClr val="000000"/>
                </a:solidFill>
              </a:rPr>
            </a:br>
            <a:r>
              <a:rPr lang="en" sz="2000" dirty="0">
                <a:solidFill>
                  <a:srgbClr val="000000"/>
                </a:solidFill>
              </a:rPr>
              <a:t> </a:t>
            </a:r>
            <a:endParaRPr sz="2000" dirty="0">
              <a:solidFill>
                <a:srgbClr val="000000"/>
              </a:solidFill>
            </a:endParaRPr>
          </a:p>
          <a:p>
            <a:pPr>
              <a:lnSpc>
                <a:spcPct val="115000"/>
              </a:lnSpc>
              <a:buClr>
                <a:srgbClr val="000000"/>
              </a:buClr>
              <a:buSzPts val="1100"/>
            </a:pPr>
            <a:r>
              <a:rPr lang="en" sz="2000" dirty="0">
                <a:solidFill>
                  <a:srgbClr val="000000"/>
                </a:solidFill>
              </a:rPr>
              <a:t>We also share a more specific process here:</a:t>
            </a:r>
            <a:br>
              <a:rPr lang="en" sz="2000" dirty="0">
                <a:solidFill>
                  <a:srgbClr val="000000"/>
                </a:solidFill>
              </a:rPr>
            </a:br>
            <a:r>
              <a:rPr lang="en" sz="2000" u="sng" dirty="0">
                <a:solidFill>
                  <a:srgbClr val="1155CC"/>
                </a:solidFill>
                <a:highlight>
                  <a:srgbClr val="FFFFFF"/>
                </a:highlight>
                <a:hlinkClick r:id="rId3">
                  <a:extLst>
                    <a:ext uri="{A12FA001-AC4F-418D-AE19-62706E023703}">
                      <ahyp:hlinkClr xmlns:ahyp="http://schemas.microsoft.com/office/drawing/2018/hyperlinkcolor" val="tx"/>
                    </a:ext>
                  </a:extLst>
                </a:hlinkClick>
              </a:rPr>
              <a:t>https://academy.fredsappliance.com/general/learn-how-to-hire-and-train-your-field-team/</a:t>
            </a:r>
            <a:endParaRPr sz="2000" dirty="0">
              <a:solidFill>
                <a:srgbClr val="000000"/>
              </a:solidFill>
            </a:endParaRPr>
          </a:p>
          <a:p>
            <a:endParaRPr sz="2800" dirty="0"/>
          </a:p>
        </p:txBody>
      </p:sp>
      <p:pic>
        <p:nvPicPr>
          <p:cNvPr id="57" name="Google Shape;57;p13"/>
          <p:cNvPicPr preferRelativeResize="0"/>
          <p:nvPr/>
        </p:nvPicPr>
        <p:blipFill>
          <a:blip r:embed="rId4">
            <a:alphaModFix/>
          </a:blip>
          <a:stretch>
            <a:fillRect/>
          </a:stretch>
        </p:blipFill>
        <p:spPr>
          <a:xfrm>
            <a:off x="7819335" y="0"/>
            <a:ext cx="4372665" cy="245963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61"/>
        <p:cNvGrpSpPr/>
        <p:nvPr/>
      </p:nvGrpSpPr>
      <p:grpSpPr>
        <a:xfrm>
          <a:off x="0" y="0"/>
          <a:ext cx="0" cy="0"/>
          <a:chOff x="0" y="0"/>
          <a:chExt cx="0" cy="0"/>
        </a:xfrm>
      </p:grpSpPr>
      <p:pic>
        <p:nvPicPr>
          <p:cNvPr id="62" name="Google Shape;62;p14" descr="Background pattern&#10;&#10;Description automatically generated"/>
          <p:cNvPicPr preferRelativeResize="0"/>
          <p:nvPr/>
        </p:nvPicPr>
        <p:blipFill rotWithShape="1">
          <a:blip r:embed="rId3">
            <a:alphaModFix/>
          </a:blip>
          <a:srcRect/>
          <a:stretch/>
        </p:blipFill>
        <p:spPr>
          <a:xfrm>
            <a:off x="-152400" y="4133759"/>
            <a:ext cx="4495797" cy="2724243"/>
          </a:xfrm>
          <a:prstGeom prst="rect">
            <a:avLst/>
          </a:prstGeom>
          <a:noFill/>
          <a:ln>
            <a:noFill/>
          </a:ln>
        </p:spPr>
      </p:pic>
      <p:sp>
        <p:nvSpPr>
          <p:cNvPr id="63" name="Google Shape;63;p14"/>
          <p:cNvSpPr/>
          <p:nvPr/>
        </p:nvSpPr>
        <p:spPr>
          <a:xfrm>
            <a:off x="3092450" y="711215"/>
            <a:ext cx="8858250" cy="6050438"/>
          </a:xfrm>
          <a:prstGeom prst="rect">
            <a:avLst/>
          </a:prstGeom>
          <a:noFill/>
          <a:ln w="9525" cap="flat" cmpd="sng">
            <a:solidFill>
              <a:schemeClr val="lt1"/>
            </a:solidFill>
            <a:prstDash val="solid"/>
            <a:round/>
            <a:headEnd type="none" w="sm" len="sm"/>
            <a:tailEnd type="none" w="sm" len="sm"/>
          </a:ln>
        </p:spPr>
        <p:txBody>
          <a:bodyPr spcFirstLastPara="1" wrap="square" lIns="91433" tIns="45700" rIns="91433" bIns="45700" anchor="t" anchorCtr="0">
            <a:noAutofit/>
          </a:bodyPr>
          <a:lstStyle/>
          <a:p>
            <a:pPr marL="609585" indent="-397923" algn="just">
              <a:lnSpc>
                <a:spcPct val="115000"/>
              </a:lnSpc>
              <a:buClr>
                <a:schemeClr val="lt1"/>
              </a:buClr>
              <a:buSzPts val="1100"/>
              <a:buChar char="●"/>
            </a:pPr>
            <a:r>
              <a:rPr lang="en" dirty="0">
                <a:solidFill>
                  <a:schemeClr val="lt1"/>
                </a:solidFill>
              </a:rPr>
              <a:t>Onboard candidate to each online course at Fred’s Appliance Academy</a:t>
            </a:r>
            <a:endParaRPr dirty="0">
              <a:solidFill>
                <a:schemeClr val="lt1"/>
              </a:solidFill>
            </a:endParaRPr>
          </a:p>
          <a:p>
            <a:pPr marL="1219170" lvl="1" indent="-397923" algn="just">
              <a:lnSpc>
                <a:spcPct val="115000"/>
              </a:lnSpc>
              <a:buClr>
                <a:schemeClr val="lt1"/>
              </a:buClr>
              <a:buSzPts val="1100"/>
              <a:buChar char="○"/>
            </a:pPr>
            <a:r>
              <a:rPr lang="en" dirty="0">
                <a:solidFill>
                  <a:schemeClr val="lt1"/>
                </a:solidFill>
              </a:rPr>
              <a:t>We recommend completing half of the available online training before sending a candidate to our hands-on training, but this can vary by candidate and availability of the hands-on course.  </a:t>
            </a:r>
            <a:endParaRPr dirty="0">
              <a:solidFill>
                <a:schemeClr val="lt1"/>
              </a:solidFill>
            </a:endParaRPr>
          </a:p>
          <a:p>
            <a:pPr marL="1828754" lvl="2" indent="-397923" algn="just">
              <a:lnSpc>
                <a:spcPct val="115000"/>
              </a:lnSpc>
              <a:buClr>
                <a:schemeClr val="lt1"/>
              </a:buClr>
              <a:buSzPts val="1100"/>
              <a:buChar char="■"/>
            </a:pPr>
            <a:r>
              <a:rPr lang="en" dirty="0">
                <a:solidFill>
                  <a:schemeClr val="lt1"/>
                </a:solidFill>
              </a:rPr>
              <a:t>Each individual online course takes around 10 clock hours to complete </a:t>
            </a:r>
            <a:endParaRPr dirty="0">
              <a:solidFill>
                <a:schemeClr val="lt1"/>
              </a:solidFill>
            </a:endParaRPr>
          </a:p>
          <a:p>
            <a:pPr marL="2438339" lvl="3" indent="-397923" algn="just">
              <a:lnSpc>
                <a:spcPct val="115000"/>
              </a:lnSpc>
              <a:buClr>
                <a:schemeClr val="lt1"/>
              </a:buClr>
              <a:buSzPts val="1100"/>
              <a:buChar char="●"/>
            </a:pPr>
            <a:r>
              <a:rPr lang="en" dirty="0">
                <a:solidFill>
                  <a:schemeClr val="lt1"/>
                </a:solidFill>
              </a:rPr>
              <a:t>Bundles compound clock hours, example: Gas and Electric Dryers course bundle would be 20 hours </a:t>
            </a:r>
            <a:endParaRPr dirty="0">
              <a:solidFill>
                <a:schemeClr val="lt1"/>
              </a:solidFill>
            </a:endParaRPr>
          </a:p>
          <a:p>
            <a:pPr marL="1828754" lvl="2" indent="-397923" algn="just">
              <a:lnSpc>
                <a:spcPct val="115000"/>
              </a:lnSpc>
              <a:buClr>
                <a:schemeClr val="lt1"/>
              </a:buClr>
              <a:buSzPts val="1100"/>
              <a:buChar char="■"/>
            </a:pPr>
            <a:r>
              <a:rPr lang="en" dirty="0">
                <a:solidFill>
                  <a:schemeClr val="lt1"/>
                </a:solidFill>
              </a:rPr>
              <a:t>Completing half of the training would be around 40 clock hours to complete </a:t>
            </a:r>
            <a:endParaRPr dirty="0">
              <a:solidFill>
                <a:schemeClr val="lt1"/>
              </a:solidFill>
            </a:endParaRPr>
          </a:p>
          <a:p>
            <a:pPr marL="1828754" lvl="2" indent="-397923" algn="just">
              <a:lnSpc>
                <a:spcPct val="115000"/>
              </a:lnSpc>
              <a:buClr>
                <a:schemeClr val="lt1"/>
              </a:buClr>
              <a:buSzPts val="1100"/>
              <a:buChar char="■"/>
            </a:pPr>
            <a:r>
              <a:rPr lang="en" dirty="0">
                <a:solidFill>
                  <a:schemeClr val="lt1"/>
                </a:solidFill>
              </a:rPr>
              <a:t>Washers/Dryers/Refrigerators/Ranges/Microwaves/Dishwashers</a:t>
            </a:r>
            <a:endParaRPr dirty="0">
              <a:solidFill>
                <a:schemeClr val="lt1"/>
              </a:solidFill>
            </a:endParaRPr>
          </a:p>
          <a:p>
            <a:pPr marL="1219170" lvl="1" indent="-397923" algn="just">
              <a:lnSpc>
                <a:spcPct val="115000"/>
              </a:lnSpc>
              <a:buClr>
                <a:schemeClr val="lt1"/>
              </a:buClr>
              <a:buSzPts val="1100"/>
              <a:buChar char="○"/>
            </a:pPr>
            <a:r>
              <a:rPr lang="en" dirty="0">
                <a:solidFill>
                  <a:schemeClr val="lt1"/>
                </a:solidFill>
              </a:rPr>
              <a:t>No set deadlines as we want to see how candidates will engage with each self paced course and we check in once a week on how they are progressing through the online material.  </a:t>
            </a:r>
            <a:endParaRPr dirty="0">
              <a:solidFill>
                <a:schemeClr val="lt1"/>
              </a:solidFill>
            </a:endParaRPr>
          </a:p>
          <a:p>
            <a:pPr marL="1219170" lvl="1" indent="-397923" algn="just">
              <a:lnSpc>
                <a:spcPct val="115000"/>
              </a:lnSpc>
              <a:buClr>
                <a:schemeClr val="lt1"/>
              </a:buClr>
              <a:buSzPts val="1100"/>
              <a:buChar char="○"/>
            </a:pPr>
            <a:r>
              <a:rPr lang="en" dirty="0">
                <a:solidFill>
                  <a:schemeClr val="lt1"/>
                </a:solidFill>
              </a:rPr>
              <a:t>Ideally candidates should be learning during downtime but we can schedule designated time for them to learn the training.  </a:t>
            </a:r>
            <a:endParaRPr dirty="0">
              <a:solidFill>
                <a:schemeClr val="lt1"/>
              </a:solidFill>
            </a:endParaRPr>
          </a:p>
          <a:p>
            <a:pPr marL="1828754" lvl="2" indent="-397923" algn="just">
              <a:lnSpc>
                <a:spcPct val="115000"/>
              </a:lnSpc>
              <a:buClr>
                <a:schemeClr val="lt1"/>
              </a:buClr>
              <a:buSzPts val="1100"/>
              <a:buChar char="■"/>
            </a:pPr>
            <a:r>
              <a:rPr lang="en" dirty="0">
                <a:solidFill>
                  <a:schemeClr val="lt1"/>
                </a:solidFill>
              </a:rPr>
              <a:t>How much does the candidate want to learn?  How are they understanding the material?  </a:t>
            </a:r>
            <a:endParaRPr dirty="0">
              <a:solidFill>
                <a:schemeClr val="lt1"/>
              </a:solidFill>
            </a:endParaRPr>
          </a:p>
          <a:p>
            <a:pPr marL="1828754" lvl="2" indent="-397923" algn="just">
              <a:lnSpc>
                <a:spcPct val="115000"/>
              </a:lnSpc>
              <a:buClr>
                <a:schemeClr val="lt1"/>
              </a:buClr>
              <a:buSzPts val="1100"/>
              <a:buChar char="■"/>
            </a:pPr>
            <a:r>
              <a:rPr lang="en" dirty="0">
                <a:solidFill>
                  <a:schemeClr val="lt1"/>
                </a:solidFill>
              </a:rPr>
              <a:t>Is any of the online material being applied on the road while riding with a senior tech?  This requires communication between management and the trainer/senior tech</a:t>
            </a:r>
            <a:endParaRPr dirty="0">
              <a:solidFill>
                <a:schemeClr val="lt1"/>
              </a:solidFill>
            </a:endParaRPr>
          </a:p>
        </p:txBody>
      </p:sp>
      <p:sp>
        <p:nvSpPr>
          <p:cNvPr id="64" name="Google Shape;64;p14"/>
          <p:cNvSpPr/>
          <p:nvPr/>
        </p:nvSpPr>
        <p:spPr>
          <a:xfrm>
            <a:off x="1968500" y="96343"/>
            <a:ext cx="9592517" cy="546800"/>
          </a:xfrm>
          <a:prstGeom prst="rect">
            <a:avLst/>
          </a:prstGeom>
          <a:noFill/>
          <a:ln>
            <a:noFill/>
          </a:ln>
        </p:spPr>
        <p:txBody>
          <a:bodyPr spcFirstLastPara="1" wrap="square" lIns="91433" tIns="45700" rIns="91433" bIns="45700" anchor="t" anchorCtr="0">
            <a:noAutofit/>
          </a:bodyPr>
          <a:lstStyle/>
          <a:p>
            <a:pPr>
              <a:lnSpc>
                <a:spcPct val="115000"/>
              </a:lnSpc>
              <a:buClr>
                <a:schemeClr val="dk1"/>
              </a:buClr>
              <a:buSzPts val="1100"/>
            </a:pPr>
            <a:r>
              <a:rPr lang="en" sz="2400" dirty="0">
                <a:solidFill>
                  <a:schemeClr val="lt1"/>
                </a:solidFill>
                <a:latin typeface="Arial Black" panose="020B0A04020102020204" pitchFamily="34" charset="0"/>
              </a:rPr>
              <a:t>Using Fred’s Academy </a:t>
            </a:r>
            <a:r>
              <a:rPr lang="en" sz="2400" b="1" dirty="0">
                <a:solidFill>
                  <a:schemeClr val="lt1"/>
                </a:solidFill>
                <a:latin typeface="Arial Black" panose="020B0A04020102020204" pitchFamily="34" charset="0"/>
              </a:rPr>
              <a:t>Online</a:t>
            </a:r>
            <a:r>
              <a:rPr lang="en" sz="2400" dirty="0">
                <a:solidFill>
                  <a:schemeClr val="lt1"/>
                </a:solidFill>
                <a:latin typeface="Arial Black" panose="020B0A04020102020204" pitchFamily="34" charset="0"/>
              </a:rPr>
              <a:t> Training with new hires</a:t>
            </a:r>
            <a:endParaRPr sz="3067" b="1" dirty="0">
              <a:solidFill>
                <a:schemeClr val="lt1"/>
              </a:solidFill>
              <a:latin typeface="Arial Black" panose="020B0A04020102020204" pitchFamily="34" charset="0"/>
              <a:ea typeface="Arial"/>
              <a:cs typeface="Arial"/>
              <a:sym typeface="Arial"/>
            </a:endParaRPr>
          </a:p>
        </p:txBody>
      </p:sp>
      <p:cxnSp>
        <p:nvCxnSpPr>
          <p:cNvPr id="65" name="Google Shape;65;p14"/>
          <p:cNvCxnSpPr/>
          <p:nvPr/>
        </p:nvCxnSpPr>
        <p:spPr>
          <a:xfrm>
            <a:off x="2613333" y="643143"/>
            <a:ext cx="8042400" cy="0"/>
          </a:xfrm>
          <a:prstGeom prst="straightConnector1">
            <a:avLst/>
          </a:prstGeom>
          <a:noFill/>
          <a:ln w="34925" cap="flat" cmpd="sng">
            <a:solidFill>
              <a:srgbClr val="D1FF42"/>
            </a:solidFill>
            <a:prstDash val="solid"/>
            <a:miter lim="800000"/>
            <a:headEnd type="none" w="sm" len="sm"/>
            <a:tailEnd type="none" w="sm" len="sm"/>
          </a:ln>
        </p:spPr>
      </p:cxnSp>
      <p:pic>
        <p:nvPicPr>
          <p:cNvPr id="67" name="Google Shape;67;p14"/>
          <p:cNvPicPr preferRelativeResize="0"/>
          <p:nvPr/>
        </p:nvPicPr>
        <p:blipFill>
          <a:blip r:embed="rId4">
            <a:alphaModFix/>
          </a:blip>
          <a:stretch>
            <a:fillRect/>
          </a:stretch>
        </p:blipFill>
        <p:spPr>
          <a:xfrm>
            <a:off x="134033" y="1707500"/>
            <a:ext cx="3922931" cy="2206645"/>
          </a:xfrm>
          <a:prstGeom prst="rect">
            <a:avLst/>
          </a:prstGeom>
          <a:noFill/>
          <a:ln>
            <a:noFill/>
          </a:ln>
        </p:spPr>
      </p:pic>
      <p:pic>
        <p:nvPicPr>
          <p:cNvPr id="68" name="Google Shape;68;p14"/>
          <p:cNvPicPr preferRelativeResize="0"/>
          <p:nvPr/>
        </p:nvPicPr>
        <p:blipFill>
          <a:blip r:embed="rId5">
            <a:alphaModFix/>
          </a:blip>
          <a:stretch>
            <a:fillRect/>
          </a:stretch>
        </p:blipFill>
        <p:spPr>
          <a:xfrm>
            <a:off x="134033" y="4457900"/>
            <a:ext cx="3922951" cy="220666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10" name="Google Shape;73;p15" descr="Background pattern&#10;&#10;Description automatically generated">
            <a:extLst>
              <a:ext uri="{FF2B5EF4-FFF2-40B4-BE49-F238E27FC236}">
                <a16:creationId xmlns:a16="http://schemas.microsoft.com/office/drawing/2014/main" id="{833B5383-5470-D31B-101E-821053E3CDBB}"/>
              </a:ext>
            </a:extLst>
          </p:cNvPr>
          <p:cNvPicPr preferRelativeResize="0"/>
          <p:nvPr/>
        </p:nvPicPr>
        <p:blipFill rotWithShape="1">
          <a:blip r:embed="rId3">
            <a:alphaModFix/>
          </a:blip>
          <a:srcRect/>
          <a:stretch/>
        </p:blipFill>
        <p:spPr>
          <a:xfrm>
            <a:off x="9972504" y="4227929"/>
            <a:ext cx="4340396" cy="2630071"/>
          </a:xfrm>
          <a:prstGeom prst="rect">
            <a:avLst/>
          </a:prstGeom>
          <a:noFill/>
          <a:ln>
            <a:noFill/>
          </a:ln>
        </p:spPr>
      </p:pic>
      <p:pic>
        <p:nvPicPr>
          <p:cNvPr id="9" name="Google Shape;73;p15" descr="Background pattern&#10;&#10;Description automatically generated">
            <a:extLst>
              <a:ext uri="{FF2B5EF4-FFF2-40B4-BE49-F238E27FC236}">
                <a16:creationId xmlns:a16="http://schemas.microsoft.com/office/drawing/2014/main" id="{6B90CEB2-586D-058D-B5F1-BE058F265B45}"/>
              </a:ext>
            </a:extLst>
          </p:cNvPr>
          <p:cNvPicPr preferRelativeResize="0"/>
          <p:nvPr/>
        </p:nvPicPr>
        <p:blipFill rotWithShape="1">
          <a:blip r:embed="rId3">
            <a:alphaModFix/>
          </a:blip>
          <a:srcRect/>
          <a:stretch/>
        </p:blipFill>
        <p:spPr>
          <a:xfrm>
            <a:off x="9972504" y="-12399"/>
            <a:ext cx="4340396" cy="2630071"/>
          </a:xfrm>
          <a:prstGeom prst="rect">
            <a:avLst/>
          </a:prstGeom>
          <a:noFill/>
          <a:ln>
            <a:noFill/>
          </a:ln>
        </p:spPr>
      </p:pic>
      <p:pic>
        <p:nvPicPr>
          <p:cNvPr id="73" name="Google Shape;73;p15" descr="Background pattern&#10;&#10;Description automatically generated"/>
          <p:cNvPicPr preferRelativeResize="0"/>
          <p:nvPr/>
        </p:nvPicPr>
        <p:blipFill rotWithShape="1">
          <a:blip r:embed="rId3">
            <a:alphaModFix/>
          </a:blip>
          <a:srcRect/>
          <a:stretch/>
        </p:blipFill>
        <p:spPr>
          <a:xfrm>
            <a:off x="10096357" y="2591207"/>
            <a:ext cx="4340396" cy="2630071"/>
          </a:xfrm>
          <a:prstGeom prst="rect">
            <a:avLst/>
          </a:prstGeom>
          <a:noFill/>
          <a:ln>
            <a:noFill/>
          </a:ln>
        </p:spPr>
      </p:pic>
      <p:sp>
        <p:nvSpPr>
          <p:cNvPr id="74" name="Google Shape;74;p15"/>
          <p:cNvSpPr/>
          <p:nvPr/>
        </p:nvSpPr>
        <p:spPr>
          <a:xfrm>
            <a:off x="92133" y="1276033"/>
            <a:ext cx="7229200" cy="4616800"/>
          </a:xfrm>
          <a:prstGeom prst="rect">
            <a:avLst/>
          </a:prstGeom>
          <a:noFill/>
          <a:ln>
            <a:noFill/>
          </a:ln>
        </p:spPr>
        <p:txBody>
          <a:bodyPr spcFirstLastPara="1" wrap="square" lIns="91433" tIns="45700" rIns="91433" bIns="45700" anchor="t" anchorCtr="0">
            <a:noAutofit/>
          </a:bodyPr>
          <a:lstStyle/>
          <a:p>
            <a:pPr marL="609585" indent="-414856">
              <a:lnSpc>
                <a:spcPct val="115000"/>
              </a:lnSpc>
              <a:buClr>
                <a:schemeClr val="dk1"/>
              </a:buClr>
              <a:buSzPts val="1300"/>
              <a:buChar char="●"/>
            </a:pPr>
            <a:r>
              <a:rPr lang="en" sz="2400" dirty="0">
                <a:solidFill>
                  <a:schemeClr val="dk1"/>
                </a:solidFill>
              </a:rPr>
              <a:t>After at least 30 days of on the job training, we begin planning for attendance at Fred’s Appliance Academy Diagnostic &amp; Repair Foundations.  </a:t>
            </a:r>
            <a:endParaRPr sz="2400" dirty="0">
              <a:solidFill>
                <a:schemeClr val="dk1"/>
              </a:solidFill>
            </a:endParaRPr>
          </a:p>
          <a:p>
            <a:pPr marL="1219170" lvl="1" indent="-414856">
              <a:lnSpc>
                <a:spcPct val="115000"/>
              </a:lnSpc>
              <a:buClr>
                <a:schemeClr val="dk1"/>
              </a:buClr>
              <a:buSzPts val="1300"/>
              <a:buChar char="○"/>
            </a:pPr>
            <a:r>
              <a:rPr lang="en" sz="2400" dirty="0">
                <a:solidFill>
                  <a:schemeClr val="dk1"/>
                </a:solidFill>
              </a:rPr>
              <a:t>Provides the basic fundamentals for appliance repair training to help candidates get time in a collaborative learning environment to flesh out diagnostic concepts without the stress of a customer leaning over your shoulder.</a:t>
            </a:r>
            <a:endParaRPr sz="2400" dirty="0">
              <a:solidFill>
                <a:schemeClr val="dk1"/>
              </a:solidFill>
            </a:endParaRPr>
          </a:p>
          <a:p>
            <a:pPr marL="1219170" lvl="1" indent="-414856">
              <a:lnSpc>
                <a:spcPct val="115000"/>
              </a:lnSpc>
              <a:buClr>
                <a:schemeClr val="dk1"/>
              </a:buClr>
              <a:buSzPts val="1300"/>
              <a:buChar char="○"/>
            </a:pPr>
            <a:r>
              <a:rPr lang="en" sz="2400" dirty="0">
                <a:solidFill>
                  <a:schemeClr val="dk1"/>
                </a:solidFill>
              </a:rPr>
              <a:t>Learn with students from all around the world that travel to our location to get appliance repair training.    </a:t>
            </a:r>
            <a:endParaRPr sz="2400" dirty="0">
              <a:solidFill>
                <a:schemeClr val="dk1"/>
              </a:solidFill>
            </a:endParaRPr>
          </a:p>
          <a:p>
            <a:pPr marL="1219170" lvl="1" indent="-414856">
              <a:lnSpc>
                <a:spcPct val="115000"/>
              </a:lnSpc>
              <a:buClr>
                <a:schemeClr val="dk1"/>
              </a:buClr>
              <a:buSzPts val="1300"/>
              <a:buChar char="○"/>
            </a:pPr>
            <a:r>
              <a:rPr lang="en" sz="2400" dirty="0">
                <a:solidFill>
                  <a:schemeClr val="dk1"/>
                </a:solidFill>
              </a:rPr>
              <a:t>Hands-on training from instructors with real appliance repair experience.  </a:t>
            </a:r>
            <a:endParaRPr sz="2400" dirty="0">
              <a:solidFill>
                <a:schemeClr val="dk1"/>
              </a:solidFill>
            </a:endParaRPr>
          </a:p>
          <a:p>
            <a:endParaRPr sz="3600" dirty="0">
              <a:solidFill>
                <a:schemeClr val="dk1"/>
              </a:solidFill>
            </a:endParaRPr>
          </a:p>
        </p:txBody>
      </p:sp>
      <p:sp>
        <p:nvSpPr>
          <p:cNvPr id="75" name="Google Shape;75;p15"/>
          <p:cNvSpPr/>
          <p:nvPr/>
        </p:nvSpPr>
        <p:spPr>
          <a:xfrm>
            <a:off x="259000" y="337733"/>
            <a:ext cx="9786700" cy="554000"/>
          </a:xfrm>
          <a:prstGeom prst="rect">
            <a:avLst/>
          </a:prstGeom>
          <a:noFill/>
          <a:ln>
            <a:noFill/>
          </a:ln>
        </p:spPr>
        <p:txBody>
          <a:bodyPr spcFirstLastPara="1" wrap="square" lIns="91433" tIns="45700" rIns="91433" bIns="45700" anchor="t" anchorCtr="0">
            <a:noAutofit/>
          </a:bodyPr>
          <a:lstStyle/>
          <a:p>
            <a:pPr>
              <a:lnSpc>
                <a:spcPct val="115000"/>
              </a:lnSpc>
              <a:buClr>
                <a:schemeClr val="dk1"/>
              </a:buClr>
              <a:buSzPts val="1100"/>
            </a:pPr>
            <a:r>
              <a:rPr lang="en" sz="2400" dirty="0">
                <a:solidFill>
                  <a:schemeClr val="dk1"/>
                </a:solidFill>
                <a:latin typeface="Arial Black" panose="020B0A04020102020204" pitchFamily="34" charset="0"/>
              </a:rPr>
              <a:t>Using Fred’s Academy </a:t>
            </a:r>
            <a:r>
              <a:rPr lang="en" sz="2400" b="1" dirty="0">
                <a:solidFill>
                  <a:schemeClr val="dk1"/>
                </a:solidFill>
                <a:latin typeface="Arial Black" panose="020B0A04020102020204" pitchFamily="34" charset="0"/>
              </a:rPr>
              <a:t>Hands-On</a:t>
            </a:r>
            <a:r>
              <a:rPr lang="en" sz="2400" dirty="0">
                <a:solidFill>
                  <a:schemeClr val="dk1"/>
                </a:solidFill>
                <a:latin typeface="Arial Black" panose="020B0A04020102020204" pitchFamily="34" charset="0"/>
              </a:rPr>
              <a:t> Training with new hires</a:t>
            </a:r>
            <a:endParaRPr sz="2400" b="1" dirty="0">
              <a:solidFill>
                <a:srgbClr val="050128"/>
              </a:solidFill>
              <a:latin typeface="Arial Black" panose="020B0A04020102020204" pitchFamily="34" charset="0"/>
              <a:ea typeface="Arial"/>
              <a:cs typeface="Arial"/>
              <a:sym typeface="Arial"/>
            </a:endParaRPr>
          </a:p>
        </p:txBody>
      </p:sp>
      <p:cxnSp>
        <p:nvCxnSpPr>
          <p:cNvPr id="76" name="Google Shape;76;p15"/>
          <p:cNvCxnSpPr/>
          <p:nvPr/>
        </p:nvCxnSpPr>
        <p:spPr>
          <a:xfrm>
            <a:off x="580411" y="982243"/>
            <a:ext cx="6355200" cy="0"/>
          </a:xfrm>
          <a:prstGeom prst="straightConnector1">
            <a:avLst/>
          </a:prstGeom>
          <a:noFill/>
          <a:ln w="34925" cap="flat" cmpd="sng">
            <a:solidFill>
              <a:srgbClr val="D1FF42"/>
            </a:solidFill>
            <a:prstDash val="solid"/>
            <a:miter lim="800000"/>
            <a:headEnd type="none" w="sm" len="sm"/>
            <a:tailEnd type="none" w="sm" len="sm"/>
          </a:ln>
        </p:spPr>
      </p:cxnSp>
      <p:pic>
        <p:nvPicPr>
          <p:cNvPr id="78" name="Google Shape;78;p15"/>
          <p:cNvPicPr preferRelativeResize="0"/>
          <p:nvPr/>
        </p:nvPicPr>
        <p:blipFill>
          <a:blip r:embed="rId4">
            <a:alphaModFix/>
          </a:blip>
          <a:stretch>
            <a:fillRect/>
          </a:stretch>
        </p:blipFill>
        <p:spPr>
          <a:xfrm>
            <a:off x="7629134" y="1126334"/>
            <a:ext cx="4464269" cy="2511151"/>
          </a:xfrm>
          <a:prstGeom prst="rect">
            <a:avLst/>
          </a:prstGeom>
          <a:noFill/>
          <a:ln>
            <a:noFill/>
          </a:ln>
        </p:spPr>
      </p:pic>
      <p:pic>
        <p:nvPicPr>
          <p:cNvPr id="79" name="Google Shape;79;p15"/>
          <p:cNvPicPr preferRelativeResize="0"/>
          <p:nvPr/>
        </p:nvPicPr>
        <p:blipFill>
          <a:blip r:embed="rId5">
            <a:alphaModFix/>
          </a:blip>
          <a:stretch>
            <a:fillRect/>
          </a:stretch>
        </p:blipFill>
        <p:spPr>
          <a:xfrm>
            <a:off x="7629134" y="3716534"/>
            <a:ext cx="4464249" cy="251116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6"/>
          <p:cNvSpPr txBox="1"/>
          <p:nvPr/>
        </p:nvSpPr>
        <p:spPr>
          <a:xfrm>
            <a:off x="8197567" y="665834"/>
            <a:ext cx="3723200" cy="3219302"/>
          </a:xfrm>
          <a:prstGeom prst="rect">
            <a:avLst/>
          </a:prstGeom>
          <a:noFill/>
          <a:ln>
            <a:noFill/>
          </a:ln>
        </p:spPr>
        <p:txBody>
          <a:bodyPr spcFirstLastPara="1" wrap="square" lIns="121900" tIns="121900" rIns="121900" bIns="121900" anchor="t" anchorCtr="0">
            <a:spAutoFit/>
          </a:bodyPr>
          <a:lstStyle/>
          <a:p>
            <a:pPr>
              <a:lnSpc>
                <a:spcPct val="115000"/>
              </a:lnSpc>
            </a:pPr>
            <a:r>
              <a:rPr lang="en" b="1" dirty="0"/>
              <a:t>Fred’s Appliance Academy Alumni</a:t>
            </a:r>
            <a:r>
              <a:rPr lang="en" sz="2400" b="1" dirty="0"/>
              <a:t>:  </a:t>
            </a:r>
            <a:br>
              <a:rPr lang="en" sz="2400" b="1" dirty="0"/>
            </a:br>
            <a:r>
              <a:rPr lang="en" sz="2400" b="1" dirty="0"/>
              <a:t>John Cline @ RPS Repair</a:t>
            </a:r>
            <a:br>
              <a:rPr lang="en" sz="2400" b="1" dirty="0"/>
            </a:br>
            <a:r>
              <a:rPr lang="en" sz="2400" b="1" u="sng" dirty="0">
                <a:solidFill>
                  <a:schemeClr val="hlink"/>
                </a:solidFill>
                <a:hlinkClick r:id="rId3"/>
              </a:rPr>
              <a:t>rpsrepair.com/john</a:t>
            </a:r>
            <a:endParaRPr sz="2400" b="1" dirty="0"/>
          </a:p>
          <a:p>
            <a:pPr>
              <a:lnSpc>
                <a:spcPct val="115000"/>
              </a:lnSpc>
            </a:pPr>
            <a:endParaRPr sz="2400" b="1" dirty="0"/>
          </a:p>
          <a:p>
            <a:pPr>
              <a:lnSpc>
                <a:spcPct val="115000"/>
              </a:lnSpc>
            </a:pPr>
            <a:r>
              <a:rPr lang="en" sz="2400" b="1" dirty="0"/>
              <a:t>Attended Fred’s Academy </a:t>
            </a:r>
            <a:endParaRPr sz="2400" b="1" dirty="0"/>
          </a:p>
          <a:p>
            <a:pPr>
              <a:lnSpc>
                <a:spcPct val="115000"/>
              </a:lnSpc>
            </a:pPr>
            <a:r>
              <a:rPr lang="en" sz="2400" b="1" dirty="0"/>
              <a:t>Hands-On Training</a:t>
            </a:r>
            <a:endParaRPr sz="2400" b="1" dirty="0"/>
          </a:p>
          <a:p>
            <a:pPr>
              <a:lnSpc>
                <a:spcPct val="115000"/>
              </a:lnSpc>
            </a:pPr>
            <a:r>
              <a:rPr lang="en" sz="2400" b="1" dirty="0"/>
              <a:t>January 2022</a:t>
            </a:r>
            <a:endParaRPr sz="2400" b="1" dirty="0"/>
          </a:p>
        </p:txBody>
      </p:sp>
      <p:pic>
        <p:nvPicPr>
          <p:cNvPr id="85" name="Google Shape;85;p16"/>
          <p:cNvPicPr preferRelativeResize="0"/>
          <p:nvPr/>
        </p:nvPicPr>
        <p:blipFill>
          <a:blip r:embed="rId4">
            <a:alphaModFix/>
          </a:blip>
          <a:stretch>
            <a:fillRect/>
          </a:stretch>
        </p:blipFill>
        <p:spPr>
          <a:xfrm>
            <a:off x="166867" y="188001"/>
            <a:ext cx="7853367" cy="6216468"/>
          </a:xfrm>
          <a:prstGeom prst="rect">
            <a:avLst/>
          </a:prstGeom>
          <a:noFill/>
          <a:ln>
            <a:noFill/>
          </a:ln>
        </p:spPr>
      </p:pic>
      <p:pic>
        <p:nvPicPr>
          <p:cNvPr id="86" name="Google Shape;86;p16"/>
          <p:cNvPicPr preferRelativeResize="0"/>
          <p:nvPr/>
        </p:nvPicPr>
        <p:blipFill>
          <a:blip r:embed="rId5">
            <a:alphaModFix/>
          </a:blip>
          <a:stretch>
            <a:fillRect/>
          </a:stretch>
        </p:blipFill>
        <p:spPr>
          <a:xfrm>
            <a:off x="8197567" y="3746101"/>
            <a:ext cx="3630669" cy="204223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17"/>
          <p:cNvPicPr preferRelativeResize="0"/>
          <p:nvPr/>
        </p:nvPicPr>
        <p:blipFill>
          <a:blip r:embed="rId3">
            <a:alphaModFix/>
          </a:blip>
          <a:stretch>
            <a:fillRect/>
          </a:stretch>
        </p:blipFill>
        <p:spPr>
          <a:xfrm>
            <a:off x="-69" y="0"/>
            <a:ext cx="12192141" cy="6858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63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7FA6711-933B-FB2E-8CEE-78901B80D6AB}"/>
              </a:ext>
            </a:extLst>
          </p:cNvPr>
          <p:cNvPicPr>
            <a:picLocks noChangeAspect="1"/>
          </p:cNvPicPr>
          <p:nvPr/>
        </p:nvPicPr>
        <p:blipFill>
          <a:blip r:embed="rId2"/>
          <a:stretch/>
        </p:blipFill>
        <p:spPr>
          <a:xfrm>
            <a:off x="6421035" y="1986248"/>
            <a:ext cx="5129784" cy="2885503"/>
          </a:xfrm>
          <a:prstGeom prst="rect">
            <a:avLst/>
          </a:prstGeom>
        </p:spPr>
      </p:pic>
      <p:sp>
        <p:nvSpPr>
          <p:cNvPr id="19" name="Rectangle 18">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13B53CF-19FD-2169-B010-6B5E114E734F}"/>
              </a:ext>
            </a:extLst>
          </p:cNvPr>
          <p:cNvPicPr>
            <a:picLocks noChangeAspect="1"/>
          </p:cNvPicPr>
          <p:nvPr/>
        </p:nvPicPr>
        <p:blipFill rotWithShape="1">
          <a:blip r:embed="rId3"/>
          <a:srcRect l="27099" r="11112"/>
          <a:stretch/>
        </p:blipFill>
        <p:spPr>
          <a:xfrm>
            <a:off x="641180" y="1986510"/>
            <a:ext cx="5129784" cy="2884979"/>
          </a:xfrm>
          <a:prstGeom prst="rect">
            <a:avLst/>
          </a:prstGeom>
        </p:spPr>
      </p:pic>
    </p:spTree>
    <p:extLst>
      <p:ext uri="{BB962C8B-B14F-4D97-AF65-F5344CB8AC3E}">
        <p14:creationId xmlns:p14="http://schemas.microsoft.com/office/powerpoint/2010/main" val="7174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BD51A8-0AB3-4548-A661-C49664FCB8B6}"/>
              </a:ext>
            </a:extLst>
          </p:cNvPr>
          <p:cNvSpPr/>
          <p:nvPr/>
        </p:nvSpPr>
        <p:spPr>
          <a:xfrm>
            <a:off x="522218" y="48779"/>
            <a:ext cx="6134596" cy="2554545"/>
          </a:xfrm>
          <a:prstGeom prst="rect">
            <a:avLst/>
          </a:prstGeom>
        </p:spPr>
        <p:txBody>
          <a:bodyPr wrap="square">
            <a:spAutoFit/>
          </a:bodyPr>
          <a:lstStyle/>
          <a:p>
            <a:pPr algn="ctr"/>
            <a:r>
              <a:rPr lang="en-US" sz="8000" dirty="0">
                <a:solidFill>
                  <a:srgbClr val="D1FF42"/>
                </a:solidFill>
                <a:latin typeface="Acumin Pro" panose="020B0504020202020204" pitchFamily="34" charset="77"/>
                <a:ea typeface="Baskerville SemiBold" panose="02020502070401020303" pitchFamily="18" charset="0"/>
              </a:rPr>
              <a:t>Onboarding Complete</a:t>
            </a:r>
          </a:p>
        </p:txBody>
      </p:sp>
      <p:sp>
        <p:nvSpPr>
          <p:cNvPr id="6" name="Rectangle 5">
            <a:extLst>
              <a:ext uri="{FF2B5EF4-FFF2-40B4-BE49-F238E27FC236}">
                <a16:creationId xmlns:a16="http://schemas.microsoft.com/office/drawing/2014/main" id="{EF5729E1-619E-D749-A903-A96900423606}"/>
              </a:ext>
            </a:extLst>
          </p:cNvPr>
          <p:cNvSpPr/>
          <p:nvPr/>
        </p:nvSpPr>
        <p:spPr>
          <a:xfrm>
            <a:off x="201590" y="2669448"/>
            <a:ext cx="7001824" cy="3359061"/>
          </a:xfrm>
          <a:prstGeom prst="rect">
            <a:avLst/>
          </a:prstGeom>
        </p:spPr>
        <p:txBody>
          <a:bodyPr wrap="square">
            <a:spAutoFit/>
          </a:bodyPr>
          <a:lstStyle/>
          <a:p>
            <a:pPr>
              <a:lnSpc>
                <a:spcPct val="150000"/>
              </a:lnSpc>
            </a:pPr>
            <a:r>
              <a:rPr lang="en-US" sz="2400" dirty="0">
                <a:solidFill>
                  <a:schemeClr val="bg1"/>
                </a:solidFill>
                <a:latin typeface="Acumin Pro" panose="020B0504020202020204" pitchFamily="34" charset="77"/>
              </a:rPr>
              <a:t>Candidate Interview Attributes</a:t>
            </a:r>
          </a:p>
          <a:p>
            <a:pPr marL="800100" lvl="1" indent="-342900">
              <a:lnSpc>
                <a:spcPct val="150000"/>
              </a:lnSpc>
              <a:buFont typeface="Arial" panose="020B0604020202020204" pitchFamily="34" charset="0"/>
              <a:buChar char="•"/>
            </a:pPr>
            <a:r>
              <a:rPr lang="en-US" sz="2400" dirty="0">
                <a:solidFill>
                  <a:schemeClr val="bg1"/>
                </a:solidFill>
                <a:latin typeface="Acumin Pro" panose="020B0504020202020204" pitchFamily="34" charset="77"/>
              </a:rPr>
              <a:t>Presents well, Customer Service Attitude, </a:t>
            </a:r>
            <a:r>
              <a:rPr lang="en-US" sz="2400" dirty="0">
                <a:solidFill>
                  <a:schemeClr val="bg1"/>
                </a:solidFill>
                <a:latin typeface="Acumin Pro" panose="020B0504020202020204" pitchFamily="34" charset="77"/>
                <a:hlinkClick r:id="rId2"/>
              </a:rPr>
              <a:t>Mechanical Aptitude</a:t>
            </a:r>
            <a:endParaRPr lang="en-US" sz="2400" dirty="0">
              <a:solidFill>
                <a:schemeClr val="bg1"/>
              </a:solidFill>
              <a:latin typeface="Acumin Pro" panose="020B0504020202020204" pitchFamily="34" charset="77"/>
            </a:endParaRPr>
          </a:p>
          <a:p>
            <a:pPr marL="800100" lvl="1" indent="-342900">
              <a:lnSpc>
                <a:spcPct val="150000"/>
              </a:lnSpc>
              <a:buFont typeface="Arial" panose="020B0604020202020204" pitchFamily="34" charset="0"/>
              <a:buChar char="•"/>
            </a:pPr>
            <a:r>
              <a:rPr lang="en-US" sz="2400" dirty="0">
                <a:solidFill>
                  <a:schemeClr val="bg1"/>
                </a:solidFill>
                <a:latin typeface="Acumin Pro" panose="020B0504020202020204" pitchFamily="34" charset="77"/>
                <a:hlinkClick r:id="rId3" action="ppaction://hlinkfile"/>
              </a:rPr>
              <a:t>Set Job Expectations </a:t>
            </a:r>
            <a:r>
              <a:rPr lang="en-US" sz="2400" dirty="0">
                <a:solidFill>
                  <a:schemeClr val="bg1"/>
                </a:solidFill>
                <a:latin typeface="Acumin Pro" panose="020B0504020202020204" pitchFamily="34" charset="77"/>
              </a:rPr>
              <a:t>in the Job Description or in a separate document</a:t>
            </a:r>
          </a:p>
          <a:p>
            <a:pPr marL="800100" lvl="1" indent="-342900">
              <a:lnSpc>
                <a:spcPct val="150000"/>
              </a:lnSpc>
              <a:buFont typeface="Arial" panose="020B0604020202020204" pitchFamily="34" charset="0"/>
              <a:buChar char="•"/>
            </a:pPr>
            <a:r>
              <a:rPr lang="en-US" sz="2400" dirty="0">
                <a:solidFill>
                  <a:schemeClr val="bg1"/>
                </a:solidFill>
                <a:latin typeface="Acumin Pro" panose="020B0504020202020204" pitchFamily="34" charset="77"/>
              </a:rPr>
              <a:t>Ride to decide</a:t>
            </a:r>
          </a:p>
        </p:txBody>
      </p:sp>
      <p:sp>
        <p:nvSpPr>
          <p:cNvPr id="2" name="Rectangle 1">
            <a:extLst>
              <a:ext uri="{FF2B5EF4-FFF2-40B4-BE49-F238E27FC236}">
                <a16:creationId xmlns:a16="http://schemas.microsoft.com/office/drawing/2014/main" id="{B9107D62-D9DC-D945-8246-8BD687456863}"/>
              </a:ext>
            </a:extLst>
          </p:cNvPr>
          <p:cNvSpPr/>
          <p:nvPr/>
        </p:nvSpPr>
        <p:spPr>
          <a:xfrm>
            <a:off x="7562781" y="-583316"/>
            <a:ext cx="4462236" cy="546716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6608613-7F35-3C4D-9FC7-C17513D396BB}"/>
              </a:ext>
            </a:extLst>
          </p:cNvPr>
          <p:cNvPicPr>
            <a:picLocks noChangeAspect="1"/>
          </p:cNvPicPr>
          <p:nvPr/>
        </p:nvPicPr>
        <p:blipFill>
          <a:blip r:embed="rId4"/>
          <a:srcRect/>
          <a:stretch/>
        </p:blipFill>
        <p:spPr>
          <a:xfrm>
            <a:off x="7904591" y="368421"/>
            <a:ext cx="3667311" cy="3424671"/>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56956362-1985-2242-AC3D-E6F9F118716C}"/>
              </a:ext>
            </a:extLst>
          </p:cNvPr>
          <p:cNvPicPr>
            <a:picLocks noChangeAspect="1"/>
          </p:cNvPicPr>
          <p:nvPr/>
        </p:nvPicPr>
        <p:blipFill>
          <a:blip r:embed="rId5"/>
          <a:stretch>
            <a:fillRect/>
          </a:stretch>
        </p:blipFill>
        <p:spPr>
          <a:xfrm>
            <a:off x="10236200" y="6025879"/>
            <a:ext cx="1534886" cy="400200"/>
          </a:xfrm>
          <a:prstGeom prst="rect">
            <a:avLst/>
          </a:prstGeom>
        </p:spPr>
      </p:pic>
      <p:sp>
        <p:nvSpPr>
          <p:cNvPr id="8" name="Rectangle 7">
            <a:extLst>
              <a:ext uri="{FF2B5EF4-FFF2-40B4-BE49-F238E27FC236}">
                <a16:creationId xmlns:a16="http://schemas.microsoft.com/office/drawing/2014/main" id="{DE155789-49F9-1631-C490-34667156ED60}"/>
              </a:ext>
            </a:extLst>
          </p:cNvPr>
          <p:cNvSpPr/>
          <p:nvPr/>
        </p:nvSpPr>
        <p:spPr>
          <a:xfrm>
            <a:off x="7562781" y="5176078"/>
            <a:ext cx="5400109" cy="506292"/>
          </a:xfrm>
          <a:prstGeom prst="rect">
            <a:avLst/>
          </a:prstGeom>
        </p:spPr>
        <p:txBody>
          <a:bodyPr wrap="square">
            <a:spAutoFit/>
          </a:bodyPr>
          <a:lstStyle/>
          <a:p>
            <a:pPr>
              <a:lnSpc>
                <a:spcPct val="150000"/>
              </a:lnSpc>
            </a:pPr>
            <a:r>
              <a:rPr lang="en-US" sz="2000" dirty="0">
                <a:solidFill>
                  <a:schemeClr val="bg1"/>
                </a:solidFill>
                <a:latin typeface="Acumin Pro" panose="020B0504020202020204" pitchFamily="34" charset="77"/>
              </a:rPr>
              <a:t>Maintain a warm bench strategy</a:t>
            </a:r>
          </a:p>
        </p:txBody>
      </p:sp>
      <p:pic>
        <p:nvPicPr>
          <p:cNvPr id="9" name="Picture 2">
            <a:extLst>
              <a:ext uri="{FF2B5EF4-FFF2-40B4-BE49-F238E27FC236}">
                <a16:creationId xmlns:a16="http://schemas.microsoft.com/office/drawing/2014/main" id="{28C23BBB-59EF-65BB-2B80-E86321AE4A07}"/>
              </a:ext>
            </a:extLst>
          </p:cNvPr>
          <p:cNvPicPr>
            <a:picLocks noChangeAspect="1"/>
          </p:cNvPicPr>
          <p:nvPr/>
        </p:nvPicPr>
        <p:blipFill>
          <a:blip r:embed="rId6"/>
          <a:srcRect t="4009" b="4009"/>
          <a:stretch/>
        </p:blipFill>
        <p:spPr bwMode="auto">
          <a:xfrm>
            <a:off x="7353301" y="3336217"/>
            <a:ext cx="2882899" cy="1767845"/>
          </a:xfrm>
          <a:custGeom>
            <a:avLst/>
            <a:gdLst/>
            <a:ahLst/>
            <a:cxnLst/>
            <a:rect l="l" t="t" r="r" b="b"/>
            <a:pathLst>
              <a:path w="6000749" h="3911828">
                <a:moveTo>
                  <a:pt x="0" y="0"/>
                </a:moveTo>
                <a:lnTo>
                  <a:pt x="6000749" y="0"/>
                </a:lnTo>
                <a:lnTo>
                  <a:pt x="6000749" y="3767827"/>
                </a:lnTo>
                <a:lnTo>
                  <a:pt x="5572124" y="3740378"/>
                </a:lnTo>
                <a:lnTo>
                  <a:pt x="0" y="391182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8997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2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2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2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2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diagram&#10;&#10;Description automatically generated">
            <a:extLst>
              <a:ext uri="{FF2B5EF4-FFF2-40B4-BE49-F238E27FC236}">
                <a16:creationId xmlns:a16="http://schemas.microsoft.com/office/drawing/2014/main" id="{AA29AE19-E426-01FF-9484-DA842FDD6200}"/>
              </a:ext>
            </a:extLst>
          </p:cNvPr>
          <p:cNvPicPr>
            <a:picLocks noChangeAspect="1"/>
          </p:cNvPicPr>
          <p:nvPr/>
        </p:nvPicPr>
        <p:blipFill rotWithShape="1">
          <a:blip r:embed="rId2"/>
          <a:srcRect l="16373" r="18898" b="-1"/>
          <a:stretch/>
        </p:blipFill>
        <p:spPr>
          <a:xfrm>
            <a:off x="457200" y="750220"/>
            <a:ext cx="11277600" cy="5357560"/>
          </a:xfrm>
          <a:prstGeom prst="rect">
            <a:avLst/>
          </a:prstGeom>
        </p:spPr>
      </p:pic>
    </p:spTree>
    <p:extLst>
      <p:ext uri="{BB962C8B-B14F-4D97-AF65-F5344CB8AC3E}">
        <p14:creationId xmlns:p14="http://schemas.microsoft.com/office/powerpoint/2010/main" val="16725578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 name="Picture 15" descr="Background pattern&#10;&#10;Description automatically generated">
            <a:extLst>
              <a:ext uri="{FF2B5EF4-FFF2-40B4-BE49-F238E27FC236}">
                <a16:creationId xmlns:a16="http://schemas.microsoft.com/office/drawing/2014/main" id="{DCC9DC7A-729B-75E7-6B50-6B17F198BBD5}"/>
              </a:ext>
            </a:extLst>
          </p:cNvPr>
          <p:cNvPicPr>
            <a:picLocks noChangeAspect="1"/>
          </p:cNvPicPr>
          <p:nvPr/>
        </p:nvPicPr>
        <p:blipFill>
          <a:blip r:embed="rId2"/>
          <a:stretch>
            <a:fillRect/>
          </a:stretch>
        </p:blipFill>
        <p:spPr>
          <a:xfrm>
            <a:off x="7767005" y="-85"/>
            <a:ext cx="4340394" cy="2630072"/>
          </a:xfrm>
          <a:prstGeom prst="rect">
            <a:avLst/>
          </a:prstGeom>
        </p:spPr>
      </p:pic>
      <p:sp>
        <p:nvSpPr>
          <p:cNvPr id="4" name="Rectangle 3">
            <a:extLst>
              <a:ext uri="{FF2B5EF4-FFF2-40B4-BE49-F238E27FC236}">
                <a16:creationId xmlns:a16="http://schemas.microsoft.com/office/drawing/2014/main" id="{BBBD51A8-0AB3-4548-A661-C49664FCB8B6}"/>
              </a:ext>
            </a:extLst>
          </p:cNvPr>
          <p:cNvSpPr/>
          <p:nvPr/>
        </p:nvSpPr>
        <p:spPr>
          <a:xfrm>
            <a:off x="647492" y="1113427"/>
            <a:ext cx="6177429" cy="4401205"/>
          </a:xfrm>
          <a:prstGeom prst="rect">
            <a:avLst/>
          </a:prstGeom>
        </p:spPr>
        <p:txBody>
          <a:bodyPr wrap="square">
            <a:spAutoFit/>
          </a:bodyPr>
          <a:lstStyle/>
          <a:p>
            <a:pPr marL="571500" indent="-571500">
              <a:buFont typeface="Arial" panose="020B0604020202020204" pitchFamily="34" charset="0"/>
              <a:buChar char="•"/>
            </a:pPr>
            <a:r>
              <a:rPr lang="en-US" sz="4000" dirty="0">
                <a:solidFill>
                  <a:srgbClr val="D1FF42"/>
                </a:solidFill>
                <a:latin typeface="Acumin Pro" panose="020B0504020202020204" pitchFamily="34" charset="77"/>
                <a:ea typeface="Baskerville SemiBold" panose="02020502070401020303" pitchFamily="18" charset="0"/>
              </a:rPr>
              <a:t>Theory, how &amp; why</a:t>
            </a:r>
          </a:p>
          <a:p>
            <a:pPr marL="571500" indent="-571500">
              <a:buFont typeface="Arial" panose="020B0604020202020204" pitchFamily="34" charset="0"/>
              <a:buChar char="•"/>
            </a:pPr>
            <a:r>
              <a:rPr lang="en-US" sz="4000" dirty="0">
                <a:solidFill>
                  <a:srgbClr val="D1FF42"/>
                </a:solidFill>
                <a:latin typeface="Acumin Pro" panose="020B0504020202020204" pitchFamily="34" charset="77"/>
                <a:ea typeface="Baskerville SemiBold" panose="02020502070401020303" pitchFamily="18" charset="0"/>
              </a:rPr>
              <a:t>Soft Skills </a:t>
            </a:r>
          </a:p>
          <a:p>
            <a:pPr marL="571500" indent="-571500">
              <a:buFont typeface="Arial" panose="020B0604020202020204" pitchFamily="34" charset="0"/>
              <a:buChar char="•"/>
            </a:pPr>
            <a:r>
              <a:rPr lang="en-US" sz="4000" dirty="0">
                <a:solidFill>
                  <a:srgbClr val="D1FF42"/>
                </a:solidFill>
                <a:latin typeface="Acumin Pro" panose="020B0504020202020204" pitchFamily="34" charset="77"/>
                <a:ea typeface="Baskerville SemiBold" panose="02020502070401020303" pitchFamily="18" charset="0"/>
              </a:rPr>
              <a:t>Basic Electricity &amp; Gas</a:t>
            </a:r>
          </a:p>
          <a:p>
            <a:pPr marL="571500" indent="-571500">
              <a:buFont typeface="Arial" panose="020B0604020202020204" pitchFamily="34" charset="0"/>
              <a:buChar char="•"/>
            </a:pPr>
            <a:r>
              <a:rPr lang="en-US" sz="4000" dirty="0">
                <a:solidFill>
                  <a:srgbClr val="D1FF42"/>
                </a:solidFill>
                <a:latin typeface="Acumin Pro" panose="020B0504020202020204" pitchFamily="34" charset="77"/>
                <a:ea typeface="Baskerville SemiBold" panose="02020502070401020303" pitchFamily="18" charset="0"/>
              </a:rPr>
              <a:t>Washer, Dryer</a:t>
            </a:r>
          </a:p>
          <a:p>
            <a:pPr marL="571500" indent="-571500">
              <a:buFont typeface="Arial" panose="020B0604020202020204" pitchFamily="34" charset="0"/>
              <a:buChar char="•"/>
            </a:pPr>
            <a:r>
              <a:rPr lang="en-US" sz="4000" dirty="0">
                <a:solidFill>
                  <a:srgbClr val="D1FF42"/>
                </a:solidFill>
                <a:latin typeface="Acumin Pro" panose="020B0504020202020204" pitchFamily="34" charset="77"/>
                <a:ea typeface="Baskerville SemiBold" panose="02020502070401020303" pitchFamily="18" charset="0"/>
              </a:rPr>
              <a:t>Dishwashers</a:t>
            </a:r>
          </a:p>
          <a:p>
            <a:pPr marL="571500" indent="-571500">
              <a:buFont typeface="Arial" panose="020B0604020202020204" pitchFamily="34" charset="0"/>
              <a:buChar char="•"/>
            </a:pPr>
            <a:r>
              <a:rPr lang="en-US" sz="4000" dirty="0">
                <a:solidFill>
                  <a:srgbClr val="D1FF42"/>
                </a:solidFill>
                <a:latin typeface="Acumin Pro" panose="020B0504020202020204" pitchFamily="34" charset="77"/>
                <a:ea typeface="Baskerville SemiBold" panose="02020502070401020303" pitchFamily="18" charset="0"/>
              </a:rPr>
              <a:t>Stoves, ovens &amp; Cooktops</a:t>
            </a:r>
          </a:p>
          <a:p>
            <a:pPr marL="571500" indent="-571500">
              <a:buFont typeface="Arial" panose="020B0604020202020204" pitchFamily="34" charset="0"/>
              <a:buChar char="•"/>
            </a:pPr>
            <a:r>
              <a:rPr lang="en-US" sz="4000" dirty="0">
                <a:solidFill>
                  <a:srgbClr val="D1FF42"/>
                </a:solidFill>
                <a:latin typeface="Acumin Pro" panose="020B0504020202020204" pitchFamily="34" charset="77"/>
                <a:ea typeface="Baskerville SemiBold" panose="02020502070401020303" pitchFamily="18" charset="0"/>
              </a:rPr>
              <a:t>Refrigeration</a:t>
            </a:r>
          </a:p>
        </p:txBody>
      </p:sp>
      <p:pic>
        <p:nvPicPr>
          <p:cNvPr id="10" name="Picture 9" descr="A picture containing text, clipart&#10;&#10;Description automatically generated">
            <a:extLst>
              <a:ext uri="{FF2B5EF4-FFF2-40B4-BE49-F238E27FC236}">
                <a16:creationId xmlns:a16="http://schemas.microsoft.com/office/drawing/2014/main" id="{56956362-1985-2242-AC3D-E6F9F118716C}"/>
              </a:ext>
            </a:extLst>
          </p:cNvPr>
          <p:cNvPicPr>
            <a:picLocks noChangeAspect="1"/>
          </p:cNvPicPr>
          <p:nvPr/>
        </p:nvPicPr>
        <p:blipFill>
          <a:blip r:embed="rId3"/>
          <a:stretch>
            <a:fillRect/>
          </a:stretch>
        </p:blipFill>
        <p:spPr>
          <a:xfrm>
            <a:off x="757265" y="6121148"/>
            <a:ext cx="1223935" cy="319124"/>
          </a:xfrm>
          <a:prstGeom prst="rect">
            <a:avLst/>
          </a:prstGeom>
        </p:spPr>
      </p:pic>
      <p:pic>
        <p:nvPicPr>
          <p:cNvPr id="7" name="Picture 6" descr="Background pattern&#10;&#10;Description automatically generated">
            <a:extLst>
              <a:ext uri="{FF2B5EF4-FFF2-40B4-BE49-F238E27FC236}">
                <a16:creationId xmlns:a16="http://schemas.microsoft.com/office/drawing/2014/main" id="{F1047C94-F25C-1C47-B40B-0B6192D23DCB}"/>
              </a:ext>
            </a:extLst>
          </p:cNvPr>
          <p:cNvPicPr>
            <a:picLocks noChangeAspect="1"/>
          </p:cNvPicPr>
          <p:nvPr/>
        </p:nvPicPr>
        <p:blipFill>
          <a:blip r:embed="rId2"/>
          <a:stretch>
            <a:fillRect/>
          </a:stretch>
        </p:blipFill>
        <p:spPr>
          <a:xfrm>
            <a:off x="7789089" y="4199596"/>
            <a:ext cx="4340394" cy="2630072"/>
          </a:xfrm>
          <a:prstGeom prst="rect">
            <a:avLst/>
          </a:prstGeom>
        </p:spPr>
      </p:pic>
      <p:sp>
        <p:nvSpPr>
          <p:cNvPr id="8" name="Rectangle 7">
            <a:extLst>
              <a:ext uri="{FF2B5EF4-FFF2-40B4-BE49-F238E27FC236}">
                <a16:creationId xmlns:a16="http://schemas.microsoft.com/office/drawing/2014/main" id="{93CDD2DA-EFDC-0C40-B4F4-5EDB56B6ADD6}"/>
              </a:ext>
            </a:extLst>
          </p:cNvPr>
          <p:cNvSpPr/>
          <p:nvPr/>
        </p:nvSpPr>
        <p:spPr>
          <a:xfrm>
            <a:off x="0" y="-85"/>
            <a:ext cx="7871385" cy="320596"/>
          </a:xfrm>
          <a:prstGeom prst="rect">
            <a:avLst/>
          </a:prstGeom>
          <a:solidFill>
            <a:srgbClr val="D1FF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Text, letter, whiteboard&#10;&#10;Description automatically generated">
            <a:extLst>
              <a:ext uri="{FF2B5EF4-FFF2-40B4-BE49-F238E27FC236}">
                <a16:creationId xmlns:a16="http://schemas.microsoft.com/office/drawing/2014/main" id="{477F7E13-D25C-9DB9-91AA-5337F5407DAE}"/>
              </a:ext>
            </a:extLst>
          </p:cNvPr>
          <p:cNvPicPr>
            <a:picLocks noChangeAspect="1"/>
          </p:cNvPicPr>
          <p:nvPr/>
        </p:nvPicPr>
        <p:blipFill rotWithShape="1">
          <a:blip r:embed="rId4"/>
          <a:srcRect l="18235" r="6830"/>
          <a:stretch/>
        </p:blipFill>
        <p:spPr>
          <a:xfrm>
            <a:off x="7776434" y="1247896"/>
            <a:ext cx="4353049" cy="3872744"/>
          </a:xfrm>
          <a:prstGeom prst="rect">
            <a:avLst/>
          </a:prstGeom>
        </p:spPr>
      </p:pic>
    </p:spTree>
    <p:extLst>
      <p:ext uri="{BB962C8B-B14F-4D97-AF65-F5344CB8AC3E}">
        <p14:creationId xmlns:p14="http://schemas.microsoft.com/office/powerpoint/2010/main" val="11449532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67EB4CE5-474D-65B5-10A0-CF98C0868A1E}"/>
              </a:ext>
            </a:extLst>
          </p:cNvPr>
          <p:cNvPicPr>
            <a:picLocks noChangeAspect="1"/>
          </p:cNvPicPr>
          <p:nvPr/>
        </p:nvPicPr>
        <p:blipFill>
          <a:blip r:embed="rId2"/>
          <a:stretch>
            <a:fillRect/>
          </a:stretch>
        </p:blipFill>
        <p:spPr>
          <a:xfrm>
            <a:off x="-653247" y="0"/>
            <a:ext cx="13455218" cy="6858000"/>
          </a:xfrm>
          <a:prstGeom prst="rect">
            <a:avLst/>
          </a:prstGeom>
        </p:spPr>
      </p:pic>
    </p:spTree>
    <p:extLst>
      <p:ext uri="{BB962C8B-B14F-4D97-AF65-F5344CB8AC3E}">
        <p14:creationId xmlns:p14="http://schemas.microsoft.com/office/powerpoint/2010/main" val="8954290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100000">
              <a:schemeClr val="tx1">
                <a:lumMod val="65000"/>
                <a:lumOff val="3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6A35732-BB66-E348-358E-9B8555425D61}"/>
              </a:ext>
            </a:extLst>
          </p:cNvPr>
          <p:cNvPicPr>
            <a:picLocks noChangeAspect="1"/>
          </p:cNvPicPr>
          <p:nvPr/>
        </p:nvPicPr>
        <p:blipFill>
          <a:blip r:embed="rId2"/>
          <a:stretch>
            <a:fillRect/>
          </a:stretch>
        </p:blipFill>
        <p:spPr>
          <a:xfrm>
            <a:off x="1162462" y="6053736"/>
            <a:ext cx="9647619" cy="438095"/>
          </a:xfrm>
          <a:prstGeom prst="rect">
            <a:avLst/>
          </a:prstGeom>
        </p:spPr>
      </p:pic>
      <p:pic>
        <p:nvPicPr>
          <p:cNvPr id="3" name="Picture 2">
            <a:extLst>
              <a:ext uri="{FF2B5EF4-FFF2-40B4-BE49-F238E27FC236}">
                <a16:creationId xmlns:a16="http://schemas.microsoft.com/office/drawing/2014/main" id="{D8101EC6-13C5-AEE4-78DD-7B2F7142118A}"/>
              </a:ext>
            </a:extLst>
          </p:cNvPr>
          <p:cNvPicPr>
            <a:picLocks noChangeAspect="1"/>
          </p:cNvPicPr>
          <p:nvPr/>
        </p:nvPicPr>
        <p:blipFill>
          <a:blip r:embed="rId3"/>
          <a:stretch>
            <a:fillRect/>
          </a:stretch>
        </p:blipFill>
        <p:spPr>
          <a:xfrm>
            <a:off x="0" y="1082094"/>
            <a:ext cx="12192000" cy="4693812"/>
          </a:xfrm>
          <a:prstGeom prst="rect">
            <a:avLst/>
          </a:prstGeom>
        </p:spPr>
      </p:pic>
    </p:spTree>
    <p:extLst>
      <p:ext uri="{BB962C8B-B14F-4D97-AF65-F5344CB8AC3E}">
        <p14:creationId xmlns:p14="http://schemas.microsoft.com/office/powerpoint/2010/main" val="265133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100000">
              <a:schemeClr val="tx1">
                <a:lumMod val="65000"/>
                <a:lumOff val="3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F43249-D2F7-6597-3FD8-D91D6AD4F334}"/>
              </a:ext>
            </a:extLst>
          </p:cNvPr>
          <p:cNvPicPr>
            <a:picLocks noChangeAspect="1"/>
          </p:cNvPicPr>
          <p:nvPr/>
        </p:nvPicPr>
        <p:blipFill>
          <a:blip r:embed="rId2"/>
          <a:stretch>
            <a:fillRect/>
          </a:stretch>
        </p:blipFill>
        <p:spPr>
          <a:xfrm>
            <a:off x="1152938" y="6089553"/>
            <a:ext cx="9666667" cy="476190"/>
          </a:xfrm>
          <a:prstGeom prst="rect">
            <a:avLst/>
          </a:prstGeom>
        </p:spPr>
      </p:pic>
      <p:pic>
        <p:nvPicPr>
          <p:cNvPr id="7" name="Picture 6">
            <a:extLst>
              <a:ext uri="{FF2B5EF4-FFF2-40B4-BE49-F238E27FC236}">
                <a16:creationId xmlns:a16="http://schemas.microsoft.com/office/drawing/2014/main" id="{946FC61E-F852-907B-CC64-685F66F2ECF8}"/>
              </a:ext>
            </a:extLst>
          </p:cNvPr>
          <p:cNvPicPr>
            <a:picLocks noChangeAspect="1"/>
          </p:cNvPicPr>
          <p:nvPr/>
        </p:nvPicPr>
        <p:blipFill>
          <a:blip r:embed="rId3"/>
          <a:stretch>
            <a:fillRect/>
          </a:stretch>
        </p:blipFill>
        <p:spPr>
          <a:xfrm>
            <a:off x="0" y="945830"/>
            <a:ext cx="12192000" cy="4966340"/>
          </a:xfrm>
          <a:prstGeom prst="rect">
            <a:avLst/>
          </a:prstGeom>
        </p:spPr>
      </p:pic>
    </p:spTree>
    <p:extLst>
      <p:ext uri="{BB962C8B-B14F-4D97-AF65-F5344CB8AC3E}">
        <p14:creationId xmlns:p14="http://schemas.microsoft.com/office/powerpoint/2010/main" val="1914299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100000">
              <a:schemeClr val="tx1">
                <a:lumMod val="65000"/>
                <a:lumOff val="3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B2820F-BD5F-6D06-BB88-878E99DC38A3}"/>
              </a:ext>
            </a:extLst>
          </p:cNvPr>
          <p:cNvPicPr>
            <a:picLocks noChangeAspect="1"/>
          </p:cNvPicPr>
          <p:nvPr/>
        </p:nvPicPr>
        <p:blipFill>
          <a:blip r:embed="rId2"/>
          <a:stretch>
            <a:fillRect/>
          </a:stretch>
        </p:blipFill>
        <p:spPr>
          <a:xfrm>
            <a:off x="1666142" y="6085930"/>
            <a:ext cx="9609524" cy="428571"/>
          </a:xfrm>
          <a:prstGeom prst="rect">
            <a:avLst/>
          </a:prstGeom>
        </p:spPr>
      </p:pic>
      <p:pic>
        <p:nvPicPr>
          <p:cNvPr id="7" name="Picture 6">
            <a:extLst>
              <a:ext uri="{FF2B5EF4-FFF2-40B4-BE49-F238E27FC236}">
                <a16:creationId xmlns:a16="http://schemas.microsoft.com/office/drawing/2014/main" id="{38E3A02F-8FBE-3A30-FB0F-2A17248EE3F7}"/>
              </a:ext>
            </a:extLst>
          </p:cNvPr>
          <p:cNvPicPr>
            <a:picLocks noChangeAspect="1"/>
          </p:cNvPicPr>
          <p:nvPr/>
        </p:nvPicPr>
        <p:blipFill>
          <a:blip r:embed="rId3"/>
          <a:stretch>
            <a:fillRect/>
          </a:stretch>
        </p:blipFill>
        <p:spPr>
          <a:xfrm>
            <a:off x="0" y="1067051"/>
            <a:ext cx="12192000" cy="4723897"/>
          </a:xfrm>
          <a:prstGeom prst="rect">
            <a:avLst/>
          </a:prstGeom>
        </p:spPr>
      </p:pic>
    </p:spTree>
    <p:extLst>
      <p:ext uri="{BB962C8B-B14F-4D97-AF65-F5344CB8AC3E}">
        <p14:creationId xmlns:p14="http://schemas.microsoft.com/office/powerpoint/2010/main" val="21932109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ext&#10;&#10;Description automatically generated">
            <a:extLst>
              <a:ext uri="{FF2B5EF4-FFF2-40B4-BE49-F238E27FC236}">
                <a16:creationId xmlns:a16="http://schemas.microsoft.com/office/drawing/2014/main" id="{4D53B5CC-AE32-5E6A-C34A-5A33D178E3AB}"/>
              </a:ext>
            </a:extLst>
          </p:cNvPr>
          <p:cNvPicPr>
            <a:picLocks noChangeAspect="1"/>
          </p:cNvPicPr>
          <p:nvPr/>
        </p:nvPicPr>
        <p:blipFill rotWithShape="1">
          <a:blip r:embed="rId2"/>
          <a:srcRect l="4874" r="4120" b="-3"/>
          <a:stretch/>
        </p:blipFill>
        <p:spPr>
          <a:xfrm>
            <a:off x="425694" y="540780"/>
            <a:ext cx="2433507" cy="2674088"/>
          </a:xfrm>
          <a:prstGeom prst="rect">
            <a:avLst/>
          </a:prstGeom>
        </p:spPr>
      </p:pic>
      <p:pic>
        <p:nvPicPr>
          <p:cNvPr id="8" name="Picture 7" descr="Diagram&#10;&#10;Description automatically generated">
            <a:extLst>
              <a:ext uri="{FF2B5EF4-FFF2-40B4-BE49-F238E27FC236}">
                <a16:creationId xmlns:a16="http://schemas.microsoft.com/office/drawing/2014/main" id="{4B2A76B0-5648-A599-B1F5-5B7FCB6775D8}"/>
              </a:ext>
            </a:extLst>
          </p:cNvPr>
          <p:cNvPicPr>
            <a:picLocks noChangeAspect="1"/>
          </p:cNvPicPr>
          <p:nvPr/>
        </p:nvPicPr>
        <p:blipFill rotWithShape="1">
          <a:blip r:embed="rId3"/>
          <a:srcRect l="556" r="8438" b="-3"/>
          <a:stretch/>
        </p:blipFill>
        <p:spPr>
          <a:xfrm>
            <a:off x="425695" y="3615920"/>
            <a:ext cx="2433507" cy="2674088"/>
          </a:xfrm>
          <a:prstGeom prst="rect">
            <a:avLst/>
          </a:prstGeom>
        </p:spPr>
      </p:pic>
      <p:sp>
        <p:nvSpPr>
          <p:cNvPr id="6" name="TextBox 5">
            <a:extLst>
              <a:ext uri="{FF2B5EF4-FFF2-40B4-BE49-F238E27FC236}">
                <a16:creationId xmlns:a16="http://schemas.microsoft.com/office/drawing/2014/main" id="{C0B0A093-9955-082D-FB17-ED27A34E211A}"/>
              </a:ext>
            </a:extLst>
          </p:cNvPr>
          <p:cNvSpPr txBox="1"/>
          <p:nvPr/>
        </p:nvSpPr>
        <p:spPr>
          <a:xfrm>
            <a:off x="2983480" y="173537"/>
            <a:ext cx="8970465" cy="6514264"/>
          </a:xfrm>
          <a:prstGeom prst="rect">
            <a:avLst/>
          </a:prstGeom>
          <a:solidFill>
            <a:schemeClr val="tx1">
              <a:lumMod val="85000"/>
            </a:schemeClr>
          </a:solidFill>
        </p:spPr>
        <p:txBody>
          <a:bodyPr vert="horz" lIns="91440" tIns="45720" rIns="91440" bIns="45720" rtlCol="0" anchor="t">
            <a:normAutofit lnSpcReduction="10000"/>
          </a:bodyPr>
          <a:lstStyle/>
          <a:p>
            <a:pPr marL="685800" marR="0" lvl="0" indent="-457200">
              <a:lnSpc>
                <a:spcPct val="90000"/>
              </a:lnSpc>
              <a:spcBef>
                <a:spcPts val="0"/>
              </a:spcBef>
              <a:spcAft>
                <a:spcPts val="600"/>
              </a:spcAft>
              <a:buFont typeface="+mj-lt"/>
              <a:buAutoNum type="arabicPeriod"/>
            </a:pPr>
            <a:r>
              <a:rPr lang="en-US" sz="2400" dirty="0">
                <a:solidFill>
                  <a:schemeClr val="bg1"/>
                </a:solidFill>
                <a:effectLst/>
              </a:rPr>
              <a:t>What caused the shortage of repair parts, and when will it end?</a:t>
            </a:r>
          </a:p>
          <a:p>
            <a:pPr marL="685800" marR="0" lvl="0" indent="-457200">
              <a:lnSpc>
                <a:spcPct val="90000"/>
              </a:lnSpc>
              <a:spcBef>
                <a:spcPts val="0"/>
              </a:spcBef>
              <a:spcAft>
                <a:spcPts val="600"/>
              </a:spcAft>
              <a:buFont typeface="+mj-lt"/>
              <a:buAutoNum type="arabicPeriod"/>
            </a:pPr>
            <a:r>
              <a:rPr lang="en-US" sz="2400" dirty="0">
                <a:solidFill>
                  <a:schemeClr val="bg1"/>
                </a:solidFill>
                <a:effectLst/>
              </a:rPr>
              <a:t>Should warranty service be profitable for SSDs? Yes or no, why?</a:t>
            </a:r>
          </a:p>
          <a:p>
            <a:pPr marL="685800" marR="0" lvl="0" indent="-457200">
              <a:lnSpc>
                <a:spcPct val="90000"/>
              </a:lnSpc>
              <a:spcBef>
                <a:spcPts val="0"/>
              </a:spcBef>
              <a:spcAft>
                <a:spcPts val="600"/>
              </a:spcAft>
              <a:buFont typeface="+mj-lt"/>
              <a:buAutoNum type="arabicPeriod"/>
            </a:pPr>
            <a:r>
              <a:rPr lang="en-US" sz="2400" dirty="0">
                <a:solidFill>
                  <a:schemeClr val="bg1"/>
                </a:solidFill>
                <a:effectLst/>
              </a:rPr>
              <a:t>1-800 tech support lines are essential but wait times are unacceptable. What is your company doing to improve this vital service?</a:t>
            </a:r>
          </a:p>
          <a:p>
            <a:pPr marL="685800" marR="0" lvl="0" indent="-457200">
              <a:lnSpc>
                <a:spcPct val="90000"/>
              </a:lnSpc>
              <a:spcBef>
                <a:spcPts val="0"/>
              </a:spcBef>
              <a:spcAft>
                <a:spcPts val="600"/>
              </a:spcAft>
              <a:buFont typeface="+mj-lt"/>
              <a:buAutoNum type="arabicPeriod"/>
            </a:pPr>
            <a:r>
              <a:rPr lang="en-US" sz="2400" dirty="0">
                <a:solidFill>
                  <a:schemeClr val="bg1"/>
                </a:solidFill>
                <a:effectLst/>
              </a:rPr>
              <a:t>SSDs are often not recognized as authorized by manufacturers' CS call centers. Would you consider a dedicated number for SSD to call for assistance on warranty calls?</a:t>
            </a:r>
          </a:p>
          <a:p>
            <a:pPr marL="685800" marR="0" lvl="0" indent="-457200">
              <a:lnSpc>
                <a:spcPct val="90000"/>
              </a:lnSpc>
              <a:spcBef>
                <a:spcPts val="0"/>
              </a:spcBef>
              <a:spcAft>
                <a:spcPts val="600"/>
              </a:spcAft>
              <a:buFont typeface="+mj-lt"/>
              <a:buAutoNum type="arabicPeriod"/>
            </a:pPr>
            <a:r>
              <a:rPr lang="en-US" sz="2400" dirty="0">
                <a:solidFill>
                  <a:schemeClr val="bg1"/>
                </a:solidFill>
                <a:effectLst/>
              </a:rPr>
              <a:t>Factory training too is essential. When will your company return to in-person, if not virtual technical training?</a:t>
            </a:r>
          </a:p>
          <a:p>
            <a:pPr marL="685800" marR="0" lvl="0" indent="-457200">
              <a:lnSpc>
                <a:spcPct val="90000"/>
              </a:lnSpc>
              <a:spcBef>
                <a:spcPts val="0"/>
              </a:spcBef>
              <a:spcAft>
                <a:spcPts val="600"/>
              </a:spcAft>
              <a:buFont typeface="+mj-lt"/>
              <a:buAutoNum type="arabicPeriod"/>
            </a:pPr>
            <a:r>
              <a:rPr lang="en-US" sz="2400" dirty="0">
                <a:solidFill>
                  <a:schemeClr val="bg1"/>
                </a:solidFill>
                <a:effectLst/>
              </a:rPr>
              <a:t>The warranty process in America is </a:t>
            </a:r>
            <a:r>
              <a:rPr lang="en-US" sz="2400" dirty="0">
                <a:solidFill>
                  <a:schemeClr val="bg1"/>
                </a:solidFill>
              </a:rPr>
              <a:t>laborious</a:t>
            </a:r>
            <a:r>
              <a:rPr lang="en-US" sz="2400" dirty="0">
                <a:solidFill>
                  <a:schemeClr val="bg1"/>
                </a:solidFill>
                <a:effectLst/>
              </a:rPr>
              <a:t> and inefficient. Are you taking steps to improve it? Would your company consider a one-pay parts and labor reimbursement system?</a:t>
            </a:r>
          </a:p>
          <a:p>
            <a:pPr marL="685800" marR="0" lvl="0" indent="-457200">
              <a:lnSpc>
                <a:spcPct val="90000"/>
              </a:lnSpc>
              <a:spcBef>
                <a:spcPts val="0"/>
              </a:spcBef>
              <a:spcAft>
                <a:spcPts val="600"/>
              </a:spcAft>
              <a:buFont typeface="+mj-lt"/>
              <a:buAutoNum type="arabicPeriod"/>
            </a:pPr>
            <a:r>
              <a:rPr lang="en-US" sz="2400" dirty="0">
                <a:solidFill>
                  <a:schemeClr val="bg1"/>
                </a:solidFill>
                <a:effectLst/>
              </a:rPr>
              <a:t>Fist Call Completes are essential to customer satisfaction and service profits. Repair parts play a significant role in the repair cycle time. Having the proper inventory is a challenge for all. Would your company consider a repair parts program beneficial to all, such as the ability to exchange old parts stock for new?</a:t>
            </a:r>
          </a:p>
          <a:p>
            <a:pPr marL="685800" marR="0" lvl="0" indent="-457200">
              <a:lnSpc>
                <a:spcPct val="90000"/>
              </a:lnSpc>
              <a:spcBef>
                <a:spcPts val="0"/>
              </a:spcBef>
              <a:spcAft>
                <a:spcPts val="600"/>
              </a:spcAft>
              <a:buFont typeface="+mj-lt"/>
              <a:buAutoNum type="arabicPeriod"/>
            </a:pPr>
            <a:r>
              <a:rPr lang="en-US" sz="2400" dirty="0">
                <a:solidFill>
                  <a:schemeClr val="bg1"/>
                </a:solidFill>
                <a:effectLst/>
              </a:rPr>
              <a:t>What advice can you offer to help SSDs in their annual warranty rate negotiations?</a:t>
            </a:r>
          </a:p>
        </p:txBody>
      </p:sp>
      <p:sp>
        <p:nvSpPr>
          <p:cNvPr id="12" name="TextBox 11">
            <a:extLst>
              <a:ext uri="{FF2B5EF4-FFF2-40B4-BE49-F238E27FC236}">
                <a16:creationId xmlns:a16="http://schemas.microsoft.com/office/drawing/2014/main" id="{02197809-A6AE-14D8-3857-9835F5F7945D}"/>
              </a:ext>
            </a:extLst>
          </p:cNvPr>
          <p:cNvSpPr txBox="1"/>
          <p:nvPr/>
        </p:nvSpPr>
        <p:spPr>
          <a:xfrm>
            <a:off x="31069" y="6278879"/>
            <a:ext cx="3337694" cy="369332"/>
          </a:xfrm>
          <a:prstGeom prst="rect">
            <a:avLst/>
          </a:prstGeom>
          <a:noFill/>
        </p:spPr>
        <p:txBody>
          <a:bodyPr wrap="square" rtlCol="0">
            <a:spAutoFit/>
          </a:bodyPr>
          <a:lstStyle/>
          <a:p>
            <a:r>
              <a:rPr lang="en-US" dirty="0">
                <a:solidFill>
                  <a:schemeClr val="bg1"/>
                </a:solidFill>
              </a:rPr>
              <a:t>Tuesday 7am - San Antonio 1</a:t>
            </a:r>
            <a:endParaRPr lang="en-CA" dirty="0">
              <a:solidFill>
                <a:schemeClr val="bg1"/>
              </a:solidFill>
            </a:endParaRPr>
          </a:p>
        </p:txBody>
      </p:sp>
    </p:spTree>
    <p:extLst>
      <p:ext uri="{BB962C8B-B14F-4D97-AF65-F5344CB8AC3E}">
        <p14:creationId xmlns:p14="http://schemas.microsoft.com/office/powerpoint/2010/main" val="36411970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BD51A8-0AB3-4548-A661-C49664FCB8B6}"/>
              </a:ext>
            </a:extLst>
          </p:cNvPr>
          <p:cNvSpPr/>
          <p:nvPr/>
        </p:nvSpPr>
        <p:spPr>
          <a:xfrm>
            <a:off x="227195" y="552742"/>
            <a:ext cx="7030855" cy="790985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D1FF42"/>
                </a:solidFill>
                <a:effectLst/>
                <a:uLnTx/>
                <a:uFillTx/>
                <a:latin typeface="Aharoni" panose="02010803020104030203" pitchFamily="2" charset="-79"/>
                <a:ea typeface="Baskerville SemiBold" panose="02020502070401020303" pitchFamily="18" charset="0"/>
                <a:cs typeface="Aharoni" panose="02010803020104030203" pitchFamily="2" charset="-79"/>
              </a:rPr>
              <a:t>Service Resources</a:t>
            </a:r>
          </a:p>
          <a:p>
            <a:pPr marL="571500" marR="0" lvl="0" indent="-5715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white"/>
                </a:solidFill>
                <a:effectLst/>
                <a:uLnTx/>
                <a:uFillTx/>
                <a:latin typeface="Acumin Pro" panose="020B0504020202020204" pitchFamily="34" charset="77"/>
                <a:ea typeface="Baskerville SemiBold" panose="02020502070401020303" pitchFamily="18" charset="0"/>
                <a:cs typeface="+mn-cs"/>
              </a:rPr>
              <a:t>Facebook groups</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cumin Pro" panose="020B0504020202020204" pitchFamily="34" charset="77"/>
                <a:ea typeface="Baskerville SemiBold" panose="02020502070401020303" pitchFamily="18" charset="0"/>
                <a:cs typeface="+mn-cs"/>
              </a:rPr>
              <a:t>BrandSource Service Dealer</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cumin Pro" panose="020B0504020202020204" pitchFamily="34" charset="77"/>
                <a:ea typeface="Baskerville SemiBold" panose="02020502070401020303" pitchFamily="18" charset="0"/>
                <a:cs typeface="+mn-cs"/>
              </a:rPr>
              <a:t>Appliance Alliance</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cumin Pro" panose="020B0504020202020204" pitchFamily="34" charset="77"/>
                <a:ea typeface="Baskerville SemiBold" panose="02020502070401020303" pitchFamily="18" charset="0"/>
                <a:cs typeface="+mn-cs"/>
              </a:rPr>
              <a:t>Appliance Pro Talk</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cumin Pro" panose="020B0504020202020204" pitchFamily="34" charset="77"/>
                <a:ea typeface="Baskerville SemiBold" panose="02020502070401020303" pitchFamily="18" charset="0"/>
                <a:cs typeface="+mn-cs"/>
              </a:rPr>
              <a:t>United Servicers Association</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cumin Pro" panose="020B0504020202020204" pitchFamily="34" charset="77"/>
                <a:ea typeface="Baskerville SemiBold" panose="02020502070401020303" pitchFamily="18" charset="0"/>
                <a:cs typeface="+mn-cs"/>
              </a:rPr>
              <a:t>Professional Service Association</a:t>
            </a:r>
          </a:p>
          <a:p>
            <a:pPr marL="571500" marR="0" lvl="0" indent="-5715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white"/>
                </a:solidFill>
                <a:effectLst/>
                <a:uLnTx/>
                <a:uFillTx/>
                <a:latin typeface="Acumin Pro" panose="020B0504020202020204" pitchFamily="34" charset="77"/>
                <a:ea typeface="Baskerville SemiBold" panose="02020502070401020303" pitchFamily="18" charset="0"/>
                <a:cs typeface="+mn-cs"/>
              </a:rPr>
              <a:t>Chat USA - $199/Yr.</a:t>
            </a:r>
          </a:p>
          <a:p>
            <a:pPr marL="571500" marR="0" lvl="0" indent="-5715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white"/>
                </a:solidFill>
                <a:effectLst/>
                <a:uLnTx/>
                <a:uFillTx/>
                <a:latin typeface="Acumin Pro" panose="020B0504020202020204" pitchFamily="34" charset="77"/>
                <a:ea typeface="Baskerville SemiBold" panose="02020502070401020303" pitchFamily="18" charset="0"/>
                <a:cs typeface="+mn-cs"/>
              </a:rPr>
              <a:t>Appliantology.org - $297/Yr.</a:t>
            </a:r>
          </a:p>
          <a:p>
            <a:pPr marL="571500" marR="0" lvl="0" indent="-5715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white"/>
                </a:solidFill>
                <a:effectLst/>
                <a:uLnTx/>
                <a:uFillTx/>
                <a:latin typeface="Acumin Pro" panose="020B0504020202020204" pitchFamily="34" charset="77"/>
                <a:ea typeface="Baskerville SemiBold" panose="02020502070401020303" pitchFamily="18" charset="0"/>
                <a:cs typeface="+mn-cs"/>
              </a:rPr>
              <a:t>YourSourceNews.com &amp; ServiceSource Newsletter</a:t>
            </a:r>
          </a:p>
          <a:p>
            <a:pPr marL="571500" marR="0" lvl="0" indent="-5715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1" i="0" u="none" strike="noStrike" kern="1200" cap="none" spc="0" normalizeH="0" baseline="0" noProof="0" dirty="0">
                <a:ln>
                  <a:noFill/>
                </a:ln>
                <a:solidFill>
                  <a:srgbClr val="D1FF42"/>
                </a:solidFill>
                <a:effectLst/>
                <a:uLnTx/>
                <a:uFillTx/>
                <a:latin typeface="Acumin Pro" panose="020B0504020202020204" pitchFamily="34" charset="77"/>
                <a:ea typeface="Baskerville SemiBold" panose="02020502070401020303" pitchFamily="18" charset="0"/>
                <a:cs typeface="+mn-cs"/>
              </a:rPr>
              <a:t>Brand Source Service Play Book</a:t>
            </a:r>
          </a:p>
          <a:p>
            <a:pPr marL="571500" marR="0" lvl="0" indent="-5715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1" i="0" u="none" strike="noStrike" kern="1200" cap="none" spc="0" normalizeH="0" baseline="0" noProof="0" dirty="0">
                <a:ln>
                  <a:noFill/>
                </a:ln>
                <a:solidFill>
                  <a:srgbClr val="D1FF42"/>
                </a:solidFill>
                <a:effectLst/>
                <a:uLnTx/>
                <a:uFillTx/>
                <a:latin typeface="Acumin Pro" panose="020B0504020202020204" pitchFamily="34" charset="77"/>
                <a:ea typeface="Baskerville SemiBold" panose="02020502070401020303" pitchFamily="18" charset="0"/>
                <a:cs typeface="+mn-cs"/>
              </a:rPr>
              <a:t>Brand Source Service Scorecard</a:t>
            </a:r>
          </a:p>
          <a:p>
            <a:pPr marL="571500" marR="0" lvl="0" indent="-5715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white"/>
                </a:solidFill>
                <a:effectLst/>
                <a:uLnTx/>
                <a:uFillTx/>
                <a:latin typeface="Acumin Pro" panose="020B0504020202020204" pitchFamily="34" charset="77"/>
                <a:ea typeface="Baskerville SemiBold" panose="02020502070401020303" pitchFamily="18" charset="0"/>
                <a:cs typeface="+mn-cs"/>
              </a:rPr>
              <a:t>The Expert Service Program</a:t>
            </a:r>
          </a:p>
          <a:p>
            <a:pPr marL="571500" marR="0" lvl="0" indent="-5715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white"/>
                </a:solidFill>
                <a:effectLst/>
                <a:uLnTx/>
                <a:uFillTx/>
                <a:latin typeface="Acumin Pro" panose="020B0504020202020204" pitchFamily="34" charset="77"/>
                <a:ea typeface="Baskerville SemiBold" panose="02020502070401020303" pitchFamily="18" charset="0"/>
                <a:cs typeface="+mn-cs"/>
              </a:rPr>
              <a:t>Appliance Service Training Institute ASTI &amp; NASC</a:t>
            </a:r>
          </a:p>
          <a:p>
            <a:pPr marL="571500" marR="0" lvl="0" indent="-5715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white"/>
                </a:solidFill>
                <a:effectLst/>
                <a:uLnTx/>
                <a:uFillTx/>
                <a:latin typeface="Acumin Pro" panose="020B0504020202020204" pitchFamily="34" charset="77"/>
                <a:ea typeface="Baskerville SemiBold" panose="02020502070401020303" pitchFamily="18" charset="0"/>
                <a:cs typeface="+mn-cs"/>
              </a:rPr>
              <a:t>YouTube - Free</a:t>
            </a:r>
          </a:p>
          <a:p>
            <a:pPr marL="571500" marR="0" lvl="0" indent="-5715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white"/>
                </a:solidFill>
                <a:effectLst/>
                <a:uLnTx/>
                <a:uFillTx/>
                <a:latin typeface="Acumin Pro" panose="020B0504020202020204" pitchFamily="34" charset="77"/>
                <a:ea typeface="Baskerville SemiBold" panose="02020502070401020303" pitchFamily="18" charset="0"/>
                <a:cs typeface="+mn-cs"/>
              </a:rPr>
              <a:t>ApplianceVideo.com - $39.99/Month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cumin Pro" panose="020B0504020202020204" pitchFamily="34" charset="77"/>
              <a:ea typeface="Baskerville SemiBold" panose="02020502070401020303" pitchFamily="18" charset="0"/>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D1FF42"/>
              </a:solidFill>
              <a:effectLst/>
              <a:uLnTx/>
              <a:uFillTx/>
              <a:latin typeface="Acumin Pro" panose="020B0504020202020204" pitchFamily="34" charset="77"/>
              <a:ea typeface="Baskerville SemiBold" panose="02020502070401020303" pitchFamily="18" charset="0"/>
              <a:cs typeface="+mn-cs"/>
            </a:endParaRPr>
          </a:p>
          <a:p>
            <a:pPr marL="1485900" marR="0" lvl="2"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D1FF42"/>
              </a:solidFill>
              <a:effectLst/>
              <a:uLnTx/>
              <a:uFillTx/>
              <a:latin typeface="Acumin Pro" panose="020B0504020202020204" pitchFamily="34" charset="77"/>
              <a:ea typeface="Baskerville SemiBold" panose="02020502070401020303" pitchFamily="18" charset="0"/>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D1FF42"/>
              </a:solidFill>
              <a:effectLst/>
              <a:uLnTx/>
              <a:uFillTx/>
              <a:latin typeface="Acumin Pro" panose="020B0504020202020204" pitchFamily="34" charset="77"/>
              <a:ea typeface="Baskerville SemiBold" panose="02020502070401020303" pitchFamily="18" charset="0"/>
              <a:cs typeface="+mn-cs"/>
            </a:endParaRPr>
          </a:p>
        </p:txBody>
      </p:sp>
      <p:sp>
        <p:nvSpPr>
          <p:cNvPr id="2" name="Rectangle 1">
            <a:extLst>
              <a:ext uri="{FF2B5EF4-FFF2-40B4-BE49-F238E27FC236}">
                <a16:creationId xmlns:a16="http://schemas.microsoft.com/office/drawing/2014/main" id="{B9107D62-D9DC-D945-8246-8BD687456863}"/>
              </a:ext>
            </a:extLst>
          </p:cNvPr>
          <p:cNvSpPr/>
          <p:nvPr/>
        </p:nvSpPr>
        <p:spPr>
          <a:xfrm>
            <a:off x="7893469" y="-85"/>
            <a:ext cx="4296227" cy="551551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6608613-7F35-3C4D-9FC7-C17513D396BB}"/>
              </a:ext>
            </a:extLst>
          </p:cNvPr>
          <p:cNvPicPr>
            <a:picLocks noChangeAspect="1"/>
          </p:cNvPicPr>
          <p:nvPr/>
        </p:nvPicPr>
        <p:blipFill>
          <a:blip r:embed="rId3"/>
          <a:srcRect/>
          <a:stretch/>
        </p:blipFill>
        <p:spPr>
          <a:xfrm>
            <a:off x="7871385" y="0"/>
            <a:ext cx="5515512" cy="5515512"/>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56956362-1985-2242-AC3D-E6F9F118716C}"/>
              </a:ext>
            </a:extLst>
          </p:cNvPr>
          <p:cNvPicPr>
            <a:picLocks noChangeAspect="1"/>
          </p:cNvPicPr>
          <p:nvPr/>
        </p:nvPicPr>
        <p:blipFill>
          <a:blip r:embed="rId4"/>
          <a:stretch>
            <a:fillRect/>
          </a:stretch>
        </p:blipFill>
        <p:spPr>
          <a:xfrm>
            <a:off x="9215465" y="5041538"/>
            <a:ext cx="1223935" cy="319124"/>
          </a:xfrm>
          <a:prstGeom prst="rect">
            <a:avLst/>
          </a:prstGeom>
        </p:spPr>
      </p:pic>
      <p:pic>
        <p:nvPicPr>
          <p:cNvPr id="7" name="Picture 6" descr="Background pattern&#10;&#10;Description automatically generated">
            <a:extLst>
              <a:ext uri="{FF2B5EF4-FFF2-40B4-BE49-F238E27FC236}">
                <a16:creationId xmlns:a16="http://schemas.microsoft.com/office/drawing/2014/main" id="{F1047C94-F25C-1C47-B40B-0B6192D23DCB}"/>
              </a:ext>
            </a:extLst>
          </p:cNvPr>
          <p:cNvPicPr>
            <a:picLocks noChangeAspect="1"/>
          </p:cNvPicPr>
          <p:nvPr/>
        </p:nvPicPr>
        <p:blipFill>
          <a:blip r:embed="rId5"/>
          <a:stretch>
            <a:fillRect/>
          </a:stretch>
        </p:blipFill>
        <p:spPr>
          <a:xfrm>
            <a:off x="7871385" y="5515428"/>
            <a:ext cx="4340394" cy="2630072"/>
          </a:xfrm>
          <a:prstGeom prst="rect">
            <a:avLst/>
          </a:prstGeom>
        </p:spPr>
      </p:pic>
      <p:sp>
        <p:nvSpPr>
          <p:cNvPr id="8" name="Rectangle 7">
            <a:extLst>
              <a:ext uri="{FF2B5EF4-FFF2-40B4-BE49-F238E27FC236}">
                <a16:creationId xmlns:a16="http://schemas.microsoft.com/office/drawing/2014/main" id="{93CDD2DA-EFDC-0C40-B4F4-5EDB56B6ADD6}"/>
              </a:ext>
            </a:extLst>
          </p:cNvPr>
          <p:cNvSpPr/>
          <p:nvPr/>
        </p:nvSpPr>
        <p:spPr>
          <a:xfrm>
            <a:off x="0" y="-85"/>
            <a:ext cx="7871385" cy="320596"/>
          </a:xfrm>
          <a:prstGeom prst="rect">
            <a:avLst/>
          </a:prstGeom>
          <a:solidFill>
            <a:srgbClr val="D1FF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3863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BD51A8-0AB3-4548-A661-C49664FCB8B6}"/>
              </a:ext>
            </a:extLst>
          </p:cNvPr>
          <p:cNvSpPr/>
          <p:nvPr/>
        </p:nvSpPr>
        <p:spPr>
          <a:xfrm>
            <a:off x="818854" y="4305301"/>
            <a:ext cx="10952232" cy="1754326"/>
          </a:xfrm>
          <a:prstGeom prst="rect">
            <a:avLst/>
          </a:prstGeom>
        </p:spPr>
        <p:txBody>
          <a:bodyPr wrap="square">
            <a:spAutoFit/>
          </a:bodyPr>
          <a:lstStyle/>
          <a:p>
            <a:r>
              <a:rPr lang="en-US" sz="3600" dirty="0">
                <a:solidFill>
                  <a:srgbClr val="D1FF42"/>
                </a:solidFill>
                <a:latin typeface="Acumin Pro" panose="020B0504020202020204" pitchFamily="34" charset="77"/>
                <a:ea typeface="Baskerville SemiBold" panose="02020502070401020303" pitchFamily="18" charset="0"/>
              </a:rPr>
              <a:t>Paul MacDonald</a:t>
            </a:r>
          </a:p>
          <a:p>
            <a:r>
              <a:rPr lang="en-US" sz="3600" dirty="0">
                <a:solidFill>
                  <a:srgbClr val="D1FF42"/>
                </a:solidFill>
                <a:latin typeface="Acumin Pro" panose="020B0504020202020204" pitchFamily="34" charset="77"/>
                <a:ea typeface="Baskerville SemiBold" panose="02020502070401020303" pitchFamily="18" charset="0"/>
              </a:rPr>
              <a:t>P 647-500-7785</a:t>
            </a:r>
          </a:p>
          <a:p>
            <a:r>
              <a:rPr lang="en-US" sz="3600" dirty="0">
                <a:solidFill>
                  <a:srgbClr val="D1FF42"/>
                </a:solidFill>
                <a:latin typeface="Acumin Pro" panose="020B0504020202020204" pitchFamily="34" charset="77"/>
                <a:ea typeface="Baskerville SemiBold" panose="02020502070401020303" pitchFamily="18" charset="0"/>
              </a:rPr>
              <a:t>E paul.m.macdonald@brandsource.com</a:t>
            </a:r>
          </a:p>
        </p:txBody>
      </p:sp>
      <p:sp>
        <p:nvSpPr>
          <p:cNvPr id="2" name="Rectangle 1">
            <a:extLst>
              <a:ext uri="{FF2B5EF4-FFF2-40B4-BE49-F238E27FC236}">
                <a16:creationId xmlns:a16="http://schemas.microsoft.com/office/drawing/2014/main" id="{B9107D62-D9DC-D945-8246-8BD687456863}"/>
              </a:ext>
            </a:extLst>
          </p:cNvPr>
          <p:cNvSpPr/>
          <p:nvPr/>
        </p:nvSpPr>
        <p:spPr>
          <a:xfrm>
            <a:off x="8018762" y="149486"/>
            <a:ext cx="3877616" cy="468819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text, clipart&#10;&#10;Description automatically generated">
            <a:extLst>
              <a:ext uri="{FF2B5EF4-FFF2-40B4-BE49-F238E27FC236}">
                <a16:creationId xmlns:a16="http://schemas.microsoft.com/office/drawing/2014/main" id="{56956362-1985-2242-AC3D-E6F9F118716C}"/>
              </a:ext>
            </a:extLst>
          </p:cNvPr>
          <p:cNvPicPr>
            <a:picLocks noChangeAspect="1"/>
          </p:cNvPicPr>
          <p:nvPr/>
        </p:nvPicPr>
        <p:blipFill>
          <a:blip r:embed="rId2"/>
          <a:stretch>
            <a:fillRect/>
          </a:stretch>
        </p:blipFill>
        <p:spPr>
          <a:xfrm>
            <a:off x="10236200" y="6025879"/>
            <a:ext cx="1534886" cy="400200"/>
          </a:xfrm>
          <a:prstGeom prst="rect">
            <a:avLst/>
          </a:prstGeom>
        </p:spPr>
      </p:pic>
      <p:pic>
        <p:nvPicPr>
          <p:cNvPr id="9" name="Picture 8">
            <a:extLst>
              <a:ext uri="{FF2B5EF4-FFF2-40B4-BE49-F238E27FC236}">
                <a16:creationId xmlns:a16="http://schemas.microsoft.com/office/drawing/2014/main" id="{7C948DF1-BDD5-8BF8-3EE9-603C0565E306}"/>
              </a:ext>
            </a:extLst>
          </p:cNvPr>
          <p:cNvPicPr>
            <a:picLocks noChangeAspect="1"/>
          </p:cNvPicPr>
          <p:nvPr/>
        </p:nvPicPr>
        <p:blipFill>
          <a:blip r:embed="rId3"/>
          <a:srcRect/>
          <a:stretch/>
        </p:blipFill>
        <p:spPr>
          <a:xfrm>
            <a:off x="4941340" y="543782"/>
            <a:ext cx="4163568" cy="4163568"/>
          </a:xfrm>
          <a:prstGeom prst="rect">
            <a:avLst/>
          </a:prstGeom>
        </p:spPr>
      </p:pic>
      <p:pic>
        <p:nvPicPr>
          <p:cNvPr id="12" name="Picture 11" descr="Logo, company name&#10;&#10;Description automatically generated">
            <a:extLst>
              <a:ext uri="{FF2B5EF4-FFF2-40B4-BE49-F238E27FC236}">
                <a16:creationId xmlns:a16="http://schemas.microsoft.com/office/drawing/2014/main" id="{9FACA77B-6340-E530-77C6-C83B8018367B}"/>
              </a:ext>
            </a:extLst>
          </p:cNvPr>
          <p:cNvPicPr>
            <a:picLocks noChangeAspect="1"/>
          </p:cNvPicPr>
          <p:nvPr/>
        </p:nvPicPr>
        <p:blipFill>
          <a:blip r:embed="rId4"/>
          <a:stretch>
            <a:fillRect/>
          </a:stretch>
        </p:blipFill>
        <p:spPr>
          <a:xfrm>
            <a:off x="502625" y="2625566"/>
            <a:ext cx="1465875" cy="1337016"/>
          </a:xfrm>
          <a:prstGeom prst="rect">
            <a:avLst/>
          </a:prstGeom>
        </p:spPr>
      </p:pic>
      <p:pic>
        <p:nvPicPr>
          <p:cNvPr id="14" name="Picture 13" descr="A black and white logo&#10;&#10;Description automatically generated with low confidence">
            <a:extLst>
              <a:ext uri="{FF2B5EF4-FFF2-40B4-BE49-F238E27FC236}">
                <a16:creationId xmlns:a16="http://schemas.microsoft.com/office/drawing/2014/main" id="{01B1CE98-0EE4-2FA7-5C76-E15328F8DFB0}"/>
              </a:ext>
            </a:extLst>
          </p:cNvPr>
          <p:cNvPicPr>
            <a:picLocks noChangeAspect="1"/>
          </p:cNvPicPr>
          <p:nvPr/>
        </p:nvPicPr>
        <p:blipFill>
          <a:blip r:embed="rId5"/>
          <a:stretch>
            <a:fillRect/>
          </a:stretch>
        </p:blipFill>
        <p:spPr>
          <a:xfrm>
            <a:off x="248590" y="169251"/>
            <a:ext cx="2513764" cy="1141516"/>
          </a:xfrm>
          <a:prstGeom prst="rect">
            <a:avLst/>
          </a:prstGeom>
        </p:spPr>
      </p:pic>
      <p:sp>
        <p:nvSpPr>
          <p:cNvPr id="6" name="Rectangle 5">
            <a:extLst>
              <a:ext uri="{FF2B5EF4-FFF2-40B4-BE49-F238E27FC236}">
                <a16:creationId xmlns:a16="http://schemas.microsoft.com/office/drawing/2014/main" id="{EF5729E1-619E-D749-A903-A96900423606}"/>
              </a:ext>
            </a:extLst>
          </p:cNvPr>
          <p:cNvSpPr/>
          <p:nvPr/>
        </p:nvSpPr>
        <p:spPr>
          <a:xfrm>
            <a:off x="5318707" y="3673816"/>
            <a:ext cx="5400109" cy="920252"/>
          </a:xfrm>
          <a:prstGeom prst="rect">
            <a:avLst/>
          </a:prstGeom>
        </p:spPr>
        <p:txBody>
          <a:bodyPr wrap="square">
            <a:spAutoFit/>
          </a:bodyPr>
          <a:lstStyle/>
          <a:p>
            <a:pPr>
              <a:lnSpc>
                <a:spcPct val="150000"/>
              </a:lnSpc>
            </a:pPr>
            <a:r>
              <a:rPr lang="en-US" sz="4000" dirty="0">
                <a:latin typeface="Acumin Pro" panose="020B0504020202020204" pitchFamily="34" charset="77"/>
              </a:rPr>
              <a:t>Open Discussion </a:t>
            </a:r>
          </a:p>
        </p:txBody>
      </p:sp>
      <p:pic>
        <p:nvPicPr>
          <p:cNvPr id="16" name="Picture 15" descr="Logo, company name&#10;&#10;Description automatically generated">
            <a:extLst>
              <a:ext uri="{FF2B5EF4-FFF2-40B4-BE49-F238E27FC236}">
                <a16:creationId xmlns:a16="http://schemas.microsoft.com/office/drawing/2014/main" id="{840C932C-44E7-A9EC-BDEE-8148B79082C8}"/>
              </a:ext>
            </a:extLst>
          </p:cNvPr>
          <p:cNvPicPr>
            <a:picLocks noChangeAspect="1"/>
          </p:cNvPicPr>
          <p:nvPr/>
        </p:nvPicPr>
        <p:blipFill>
          <a:blip r:embed="rId6"/>
          <a:stretch>
            <a:fillRect/>
          </a:stretch>
        </p:blipFill>
        <p:spPr>
          <a:xfrm>
            <a:off x="143440" y="1559694"/>
            <a:ext cx="2524830" cy="993006"/>
          </a:xfrm>
          <a:prstGeom prst="rect">
            <a:avLst/>
          </a:prstGeom>
        </p:spPr>
      </p:pic>
    </p:spTree>
    <p:extLst>
      <p:ext uri="{BB962C8B-B14F-4D97-AF65-F5344CB8AC3E}">
        <p14:creationId xmlns:p14="http://schemas.microsoft.com/office/powerpoint/2010/main" val="3696042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F1047C94-F25C-1C47-B40B-0B6192D23DCB}"/>
              </a:ext>
            </a:extLst>
          </p:cNvPr>
          <p:cNvPicPr>
            <a:picLocks noChangeAspect="1"/>
          </p:cNvPicPr>
          <p:nvPr/>
        </p:nvPicPr>
        <p:blipFill>
          <a:blip r:embed="rId2"/>
          <a:stretch>
            <a:fillRect/>
          </a:stretch>
        </p:blipFill>
        <p:spPr>
          <a:xfrm rot="5400000">
            <a:off x="7330846" y="1341982"/>
            <a:ext cx="7018706" cy="4253001"/>
          </a:xfrm>
          <a:prstGeom prst="rect">
            <a:avLst/>
          </a:prstGeom>
        </p:spPr>
      </p:pic>
      <p:sp>
        <p:nvSpPr>
          <p:cNvPr id="4" name="Rectangle 3">
            <a:extLst>
              <a:ext uri="{FF2B5EF4-FFF2-40B4-BE49-F238E27FC236}">
                <a16:creationId xmlns:a16="http://schemas.microsoft.com/office/drawing/2014/main" id="{BBBD51A8-0AB3-4548-A661-C49664FCB8B6}"/>
              </a:ext>
            </a:extLst>
          </p:cNvPr>
          <p:cNvSpPr/>
          <p:nvPr/>
        </p:nvSpPr>
        <p:spPr>
          <a:xfrm>
            <a:off x="79105" y="25204"/>
            <a:ext cx="6177429" cy="4154984"/>
          </a:xfrm>
          <a:prstGeom prst="rect">
            <a:avLst/>
          </a:prstGeom>
        </p:spPr>
        <p:txBody>
          <a:bodyPr wrap="square">
            <a:spAutoFit/>
          </a:bodyPr>
          <a:lstStyle/>
          <a:p>
            <a:r>
              <a:rPr lang="en-US" sz="4000" dirty="0">
                <a:latin typeface="Acumin Pro" panose="020B0504020202020204" pitchFamily="34" charset="77"/>
                <a:ea typeface="Baskerville SemiBold" panose="02020502070401020303" pitchFamily="18" charset="0"/>
              </a:rPr>
              <a:t>Ease them into the company</a:t>
            </a:r>
          </a:p>
          <a:p>
            <a:pPr marL="571500" indent="-571500">
              <a:buFont typeface="Arial" panose="020B0604020202020204" pitchFamily="34" charset="0"/>
              <a:buChar char="•"/>
            </a:pPr>
            <a:r>
              <a:rPr lang="en-US" sz="3200" dirty="0">
                <a:latin typeface="Acumin Pro" panose="020B0504020202020204" pitchFamily="34" charset="77"/>
                <a:ea typeface="Baskerville SemiBold" panose="02020502070401020303" pitchFamily="18" charset="0"/>
              </a:rPr>
              <a:t>Ride along </a:t>
            </a:r>
          </a:p>
          <a:p>
            <a:pPr marL="571500" indent="-571500">
              <a:buFont typeface="Arial" panose="020B0604020202020204" pitchFamily="34" charset="0"/>
              <a:buChar char="•"/>
            </a:pPr>
            <a:r>
              <a:rPr lang="en-US" sz="3200" dirty="0">
                <a:latin typeface="Acumin Pro" panose="020B0504020202020204" pitchFamily="34" charset="77"/>
                <a:ea typeface="Baskerville SemiBold" panose="02020502070401020303" pitchFamily="18" charset="0"/>
              </a:rPr>
              <a:t>Second man helper</a:t>
            </a:r>
          </a:p>
          <a:p>
            <a:pPr marL="571500" indent="-571500">
              <a:buFont typeface="Arial" panose="020B0604020202020204" pitchFamily="34" charset="0"/>
              <a:buChar char="•"/>
            </a:pPr>
            <a:r>
              <a:rPr lang="en-US" sz="3200" dirty="0">
                <a:latin typeface="Acumin Pro" panose="020B0504020202020204" pitchFamily="34" charset="77"/>
                <a:ea typeface="Baskerville SemiBold" panose="02020502070401020303" pitchFamily="18" charset="0"/>
              </a:rPr>
              <a:t>Delivery prep</a:t>
            </a:r>
          </a:p>
          <a:p>
            <a:pPr marL="571500" indent="-571500">
              <a:buFont typeface="Arial" panose="020B0604020202020204" pitchFamily="34" charset="0"/>
              <a:buChar char="•"/>
            </a:pPr>
            <a:r>
              <a:rPr lang="en-US" sz="3200" dirty="0">
                <a:latin typeface="Acumin Pro" panose="020B0504020202020204" pitchFamily="34" charset="77"/>
                <a:ea typeface="Baskerville SemiBold" panose="02020502070401020303" pitchFamily="18" charset="0"/>
              </a:rPr>
              <a:t>Evaluate</a:t>
            </a:r>
          </a:p>
          <a:p>
            <a:pPr marL="1028700" lvl="1" indent="-571500">
              <a:buFont typeface="Arial" panose="020B0604020202020204" pitchFamily="34" charset="0"/>
              <a:buChar char="•"/>
            </a:pPr>
            <a:r>
              <a:rPr lang="en-US" sz="3200" dirty="0">
                <a:latin typeface="Acumin Pro" panose="020B0504020202020204" pitchFamily="34" charset="77"/>
                <a:ea typeface="Baskerville SemiBold" panose="02020502070401020303" pitchFamily="18" charset="0"/>
              </a:rPr>
              <a:t>Personality</a:t>
            </a:r>
          </a:p>
          <a:p>
            <a:pPr marL="1028700" lvl="1" indent="-571500">
              <a:buFont typeface="Arial" panose="020B0604020202020204" pitchFamily="34" charset="0"/>
              <a:buChar char="•"/>
            </a:pPr>
            <a:r>
              <a:rPr lang="en-US" sz="3200" dirty="0">
                <a:latin typeface="Acumin Pro" panose="020B0504020202020204" pitchFamily="34" charset="77"/>
                <a:ea typeface="Baskerville SemiBold" panose="02020502070401020303" pitchFamily="18" charset="0"/>
              </a:rPr>
              <a:t>Punctuality </a:t>
            </a:r>
          </a:p>
          <a:p>
            <a:pPr marL="1028700" lvl="1" indent="-571500">
              <a:buFont typeface="Arial" panose="020B0604020202020204" pitchFamily="34" charset="0"/>
              <a:buChar char="•"/>
            </a:pPr>
            <a:r>
              <a:rPr lang="en-US" sz="3200" dirty="0">
                <a:latin typeface="Acumin Pro" panose="020B0504020202020204" pitchFamily="34" charset="77"/>
                <a:ea typeface="Baskerville SemiBold" panose="02020502070401020303" pitchFamily="18" charset="0"/>
              </a:rPr>
              <a:t>Follow instructions</a:t>
            </a:r>
          </a:p>
        </p:txBody>
      </p:sp>
      <p:pic>
        <p:nvPicPr>
          <p:cNvPr id="12" name="Picture 11" descr="Icon&#10;&#10;Description automatically generated">
            <a:extLst>
              <a:ext uri="{FF2B5EF4-FFF2-40B4-BE49-F238E27FC236}">
                <a16:creationId xmlns:a16="http://schemas.microsoft.com/office/drawing/2014/main" id="{DA9259DC-13F8-B447-A9B1-B94DD6FB738A}"/>
              </a:ext>
            </a:extLst>
          </p:cNvPr>
          <p:cNvPicPr>
            <a:picLocks noChangeAspect="1"/>
          </p:cNvPicPr>
          <p:nvPr/>
        </p:nvPicPr>
        <p:blipFill>
          <a:blip r:embed="rId3"/>
          <a:stretch>
            <a:fillRect/>
          </a:stretch>
        </p:blipFill>
        <p:spPr>
          <a:xfrm>
            <a:off x="189863" y="6384704"/>
            <a:ext cx="1471884" cy="383186"/>
          </a:xfrm>
          <a:prstGeom prst="rect">
            <a:avLst/>
          </a:prstGeom>
        </p:spPr>
      </p:pic>
      <p:pic>
        <p:nvPicPr>
          <p:cNvPr id="6" name="Picture 5" descr="A picture containing text, car, outdoor, person&#10;&#10;Description automatically generated">
            <a:extLst>
              <a:ext uri="{FF2B5EF4-FFF2-40B4-BE49-F238E27FC236}">
                <a16:creationId xmlns:a16="http://schemas.microsoft.com/office/drawing/2014/main" id="{C510099C-732D-24EE-18C9-76A59C71FCEC}"/>
              </a:ext>
            </a:extLst>
          </p:cNvPr>
          <p:cNvPicPr>
            <a:picLocks noChangeAspect="1"/>
          </p:cNvPicPr>
          <p:nvPr/>
        </p:nvPicPr>
        <p:blipFill>
          <a:blip r:embed="rId4"/>
          <a:stretch>
            <a:fillRect/>
          </a:stretch>
        </p:blipFill>
        <p:spPr>
          <a:xfrm>
            <a:off x="6325577" y="3338890"/>
            <a:ext cx="6858000" cy="6858000"/>
          </a:xfrm>
          <a:prstGeom prst="rect">
            <a:avLst/>
          </a:prstGeom>
        </p:spPr>
      </p:pic>
      <p:pic>
        <p:nvPicPr>
          <p:cNvPr id="1026" name="Picture 2" descr="Haul Away">
            <a:extLst>
              <a:ext uri="{FF2B5EF4-FFF2-40B4-BE49-F238E27FC236}">
                <a16:creationId xmlns:a16="http://schemas.microsoft.com/office/drawing/2014/main" id="{2900B159-37A0-75D6-5C16-7720F81D0B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5577" y="-471110"/>
            <a:ext cx="5715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2301A25-F664-58FF-D702-AA1B95213DB4}"/>
              </a:ext>
            </a:extLst>
          </p:cNvPr>
          <p:cNvSpPr txBox="1"/>
          <p:nvPr/>
        </p:nvSpPr>
        <p:spPr>
          <a:xfrm>
            <a:off x="754549" y="4260966"/>
            <a:ext cx="4376967" cy="1815882"/>
          </a:xfrm>
          <a:prstGeom prst="rect">
            <a:avLst/>
          </a:prstGeom>
          <a:noFill/>
        </p:spPr>
        <p:txBody>
          <a:bodyPr wrap="none" rtlCol="0">
            <a:spAutoFit/>
          </a:bodyPr>
          <a:lstStyle/>
          <a:p>
            <a:r>
              <a:rPr lang="en-US" sz="2800" dirty="0"/>
              <a:t>Are they the right candidate </a:t>
            </a:r>
          </a:p>
          <a:p>
            <a:r>
              <a:rPr lang="en-US" sz="2800" dirty="0"/>
              <a:t>before you spend the money</a:t>
            </a:r>
          </a:p>
          <a:p>
            <a:endParaRPr lang="en-US" sz="2800" dirty="0"/>
          </a:p>
          <a:p>
            <a:r>
              <a:rPr lang="en-US" sz="2800" dirty="0"/>
              <a:t>What’s their VARK?</a:t>
            </a:r>
            <a:endParaRPr lang="en-CA" sz="2800" dirty="0"/>
          </a:p>
        </p:txBody>
      </p:sp>
    </p:spTree>
    <p:extLst>
      <p:ext uri="{BB962C8B-B14F-4D97-AF65-F5344CB8AC3E}">
        <p14:creationId xmlns:p14="http://schemas.microsoft.com/office/powerpoint/2010/main" val="2852457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52635607-3075-FB41-9B9C-38337719E44B}"/>
              </a:ext>
            </a:extLst>
          </p:cNvPr>
          <p:cNvPicPr>
            <a:picLocks noChangeAspect="1"/>
          </p:cNvPicPr>
          <p:nvPr/>
        </p:nvPicPr>
        <p:blipFill>
          <a:blip r:embed="rId2"/>
          <a:stretch>
            <a:fillRect/>
          </a:stretch>
        </p:blipFill>
        <p:spPr>
          <a:xfrm>
            <a:off x="0" y="5343979"/>
            <a:ext cx="12192000" cy="7387771"/>
          </a:xfrm>
          <a:prstGeom prst="rect">
            <a:avLst/>
          </a:prstGeom>
        </p:spPr>
      </p:pic>
      <p:pic>
        <p:nvPicPr>
          <p:cNvPr id="11" name="Picture 10" descr="Icon&#10;&#10;Description automatically generated">
            <a:extLst>
              <a:ext uri="{FF2B5EF4-FFF2-40B4-BE49-F238E27FC236}">
                <a16:creationId xmlns:a16="http://schemas.microsoft.com/office/drawing/2014/main" id="{F9B0E9B5-6AB3-4C4A-8671-F2391B54F3BA}"/>
              </a:ext>
            </a:extLst>
          </p:cNvPr>
          <p:cNvPicPr>
            <a:picLocks noChangeAspect="1"/>
          </p:cNvPicPr>
          <p:nvPr/>
        </p:nvPicPr>
        <p:blipFill>
          <a:blip r:embed="rId3"/>
          <a:stretch>
            <a:fillRect/>
          </a:stretch>
        </p:blipFill>
        <p:spPr>
          <a:xfrm>
            <a:off x="195338" y="99101"/>
            <a:ext cx="1257300" cy="327321"/>
          </a:xfrm>
          <a:prstGeom prst="rect">
            <a:avLst/>
          </a:prstGeom>
        </p:spPr>
      </p:pic>
      <p:pic>
        <p:nvPicPr>
          <p:cNvPr id="3" name="Picture 2" descr="Graphical user interface, application&#10;&#10;Description automatically generated">
            <a:extLst>
              <a:ext uri="{FF2B5EF4-FFF2-40B4-BE49-F238E27FC236}">
                <a16:creationId xmlns:a16="http://schemas.microsoft.com/office/drawing/2014/main" id="{6FA15D98-9786-FC64-91B8-ED0D0837294A}"/>
              </a:ext>
            </a:extLst>
          </p:cNvPr>
          <p:cNvPicPr>
            <a:picLocks noChangeAspect="1"/>
          </p:cNvPicPr>
          <p:nvPr/>
        </p:nvPicPr>
        <p:blipFill>
          <a:blip r:embed="rId4"/>
          <a:stretch>
            <a:fillRect/>
          </a:stretch>
        </p:blipFill>
        <p:spPr>
          <a:xfrm>
            <a:off x="1816100" y="190501"/>
            <a:ext cx="8089900" cy="6472756"/>
          </a:xfrm>
          <a:prstGeom prst="rect">
            <a:avLst/>
          </a:prstGeom>
        </p:spPr>
      </p:pic>
    </p:spTree>
    <p:extLst>
      <p:ext uri="{BB962C8B-B14F-4D97-AF65-F5344CB8AC3E}">
        <p14:creationId xmlns:p14="http://schemas.microsoft.com/office/powerpoint/2010/main" val="3463032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52635607-3075-FB41-9B9C-38337719E44B}"/>
              </a:ext>
            </a:extLst>
          </p:cNvPr>
          <p:cNvPicPr>
            <a:picLocks noChangeAspect="1"/>
          </p:cNvPicPr>
          <p:nvPr/>
        </p:nvPicPr>
        <p:blipFill>
          <a:blip r:embed="rId2"/>
          <a:stretch>
            <a:fillRect/>
          </a:stretch>
        </p:blipFill>
        <p:spPr>
          <a:xfrm>
            <a:off x="458282" y="321733"/>
            <a:ext cx="3680950" cy="2236177"/>
          </a:xfrm>
          <a:prstGeom prst="rect">
            <a:avLst/>
          </a:prstGeom>
        </p:spPr>
      </p:pic>
      <p:pic>
        <p:nvPicPr>
          <p:cNvPr id="8" name="Picture 7">
            <a:extLst>
              <a:ext uri="{FF2B5EF4-FFF2-40B4-BE49-F238E27FC236}">
                <a16:creationId xmlns:a16="http://schemas.microsoft.com/office/drawing/2014/main" id="{1BD650DB-A3BB-42A1-E792-5882D646B3AD}"/>
              </a:ext>
            </a:extLst>
          </p:cNvPr>
          <p:cNvPicPr>
            <a:picLocks noChangeAspect="1"/>
          </p:cNvPicPr>
          <p:nvPr/>
        </p:nvPicPr>
        <p:blipFill>
          <a:blip r:embed="rId3"/>
          <a:srcRect/>
          <a:stretch/>
        </p:blipFill>
        <p:spPr>
          <a:xfrm>
            <a:off x="4921228" y="807954"/>
            <a:ext cx="2262279" cy="1272531"/>
          </a:xfrm>
          <a:prstGeom prst="rect">
            <a:avLst/>
          </a:prstGeom>
        </p:spPr>
      </p:pic>
      <p:sp>
        <p:nvSpPr>
          <p:cNvPr id="26" name="Rectangle 15">
            <a:extLst>
              <a:ext uri="{FF2B5EF4-FFF2-40B4-BE49-F238E27FC236}">
                <a16:creationId xmlns:a16="http://schemas.microsoft.com/office/drawing/2014/main" id="{112839B5-6527-4FE1-B5CA-71D5FFC47C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752928"/>
            <a:ext cx="7566298" cy="75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7">
            <a:extLst>
              <a:ext uri="{FF2B5EF4-FFF2-40B4-BE49-F238E27FC236}">
                <a16:creationId xmlns:a16="http://schemas.microsoft.com/office/drawing/2014/main" id="{089B37F3-721E-4809-A50E-9EE306404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46483" y="0"/>
            <a:ext cx="91440" cy="278892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 company name&#10;&#10;Description automatically generated">
            <a:extLst>
              <a:ext uri="{FF2B5EF4-FFF2-40B4-BE49-F238E27FC236}">
                <a16:creationId xmlns:a16="http://schemas.microsoft.com/office/drawing/2014/main" id="{AE100DEA-21B8-2A26-A037-A98F13A84E19}"/>
              </a:ext>
            </a:extLst>
          </p:cNvPr>
          <p:cNvPicPr>
            <a:picLocks noChangeAspect="1"/>
          </p:cNvPicPr>
          <p:nvPr/>
        </p:nvPicPr>
        <p:blipFill>
          <a:blip r:embed="rId4"/>
          <a:stretch>
            <a:fillRect/>
          </a:stretch>
        </p:blipFill>
        <p:spPr>
          <a:xfrm>
            <a:off x="531906" y="3390474"/>
            <a:ext cx="6839378" cy="2617202"/>
          </a:xfrm>
          <a:prstGeom prst="rect">
            <a:avLst/>
          </a:prstGeom>
        </p:spPr>
      </p:pic>
      <p:sp>
        <p:nvSpPr>
          <p:cNvPr id="28" name="Rectangle 19">
            <a:extLst>
              <a:ext uri="{FF2B5EF4-FFF2-40B4-BE49-F238E27FC236}">
                <a16:creationId xmlns:a16="http://schemas.microsoft.com/office/drawing/2014/main" id="{BE12D8E2-6088-4997-A8C6-1794DA9E1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813"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application&#10;&#10;Description automatically generated">
            <a:extLst>
              <a:ext uri="{FF2B5EF4-FFF2-40B4-BE49-F238E27FC236}">
                <a16:creationId xmlns:a16="http://schemas.microsoft.com/office/drawing/2014/main" id="{6FA15D98-9786-FC64-91B8-ED0D0837294A}"/>
              </a:ext>
            </a:extLst>
          </p:cNvPr>
          <p:cNvPicPr>
            <a:picLocks noChangeAspect="1"/>
          </p:cNvPicPr>
          <p:nvPr/>
        </p:nvPicPr>
        <p:blipFill rotWithShape="1">
          <a:blip r:embed="rId5"/>
          <a:srcRect l="50000"/>
          <a:stretch/>
        </p:blipFill>
        <p:spPr>
          <a:xfrm>
            <a:off x="8601703" y="321735"/>
            <a:ext cx="2070491" cy="3312786"/>
          </a:xfrm>
          <a:prstGeom prst="rect">
            <a:avLst/>
          </a:prstGeom>
        </p:spPr>
      </p:pic>
      <p:sp>
        <p:nvSpPr>
          <p:cNvPr id="29" name="Rectangle 21">
            <a:extLst>
              <a:ext uri="{FF2B5EF4-FFF2-40B4-BE49-F238E27FC236}">
                <a16:creationId xmlns:a16="http://schemas.microsoft.com/office/drawing/2014/main" id="{FAF10F47-1605-47C5-AE58-9062909AD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299" y="3862989"/>
            <a:ext cx="4625702" cy="8228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50E45B3-460E-77B4-5409-204D04D5EB76}"/>
              </a:ext>
            </a:extLst>
          </p:cNvPr>
          <p:cNvPicPr>
            <a:picLocks noChangeAspect="1"/>
          </p:cNvPicPr>
          <p:nvPr/>
        </p:nvPicPr>
        <p:blipFill>
          <a:blip r:embed="rId6"/>
          <a:srcRect/>
          <a:stretch/>
        </p:blipFill>
        <p:spPr>
          <a:xfrm>
            <a:off x="8041559" y="3263060"/>
            <a:ext cx="3942412" cy="3942412"/>
          </a:xfrm>
          <a:prstGeom prst="rect">
            <a:avLst/>
          </a:prstGeom>
        </p:spPr>
      </p:pic>
      <p:pic>
        <p:nvPicPr>
          <p:cNvPr id="11" name="Picture 10" descr="Icon&#10;&#10;Description automatically generated">
            <a:extLst>
              <a:ext uri="{FF2B5EF4-FFF2-40B4-BE49-F238E27FC236}">
                <a16:creationId xmlns:a16="http://schemas.microsoft.com/office/drawing/2014/main" id="{F9B0E9B5-6AB3-4C4A-8671-F2391B54F3BA}"/>
              </a:ext>
            </a:extLst>
          </p:cNvPr>
          <p:cNvPicPr>
            <a:picLocks noChangeAspect="1"/>
          </p:cNvPicPr>
          <p:nvPr/>
        </p:nvPicPr>
        <p:blipFill>
          <a:blip r:embed="rId7"/>
          <a:stretch>
            <a:fillRect/>
          </a:stretch>
        </p:blipFill>
        <p:spPr>
          <a:xfrm>
            <a:off x="195338" y="6405562"/>
            <a:ext cx="1257300" cy="327321"/>
          </a:xfrm>
          <a:prstGeom prst="rect">
            <a:avLst/>
          </a:prstGeom>
        </p:spPr>
      </p:pic>
      <p:pic>
        <p:nvPicPr>
          <p:cNvPr id="4" name="Picture 3" descr="Text&#10;&#10;Description automatically generated">
            <a:extLst>
              <a:ext uri="{FF2B5EF4-FFF2-40B4-BE49-F238E27FC236}">
                <a16:creationId xmlns:a16="http://schemas.microsoft.com/office/drawing/2014/main" id="{CD3A9388-4341-C438-7929-D2B72D3F6757}"/>
              </a:ext>
            </a:extLst>
          </p:cNvPr>
          <p:cNvPicPr>
            <a:picLocks noChangeAspect="1"/>
          </p:cNvPicPr>
          <p:nvPr/>
        </p:nvPicPr>
        <p:blipFill>
          <a:blip r:embed="rId8"/>
          <a:stretch>
            <a:fillRect/>
          </a:stretch>
        </p:blipFill>
        <p:spPr>
          <a:xfrm>
            <a:off x="955142" y="441003"/>
            <a:ext cx="2996453" cy="1997635"/>
          </a:xfrm>
          <a:prstGeom prst="rect">
            <a:avLst/>
          </a:prstGeom>
        </p:spPr>
      </p:pic>
      <p:pic>
        <p:nvPicPr>
          <p:cNvPr id="12" name="Picture 11">
            <a:extLst>
              <a:ext uri="{FF2B5EF4-FFF2-40B4-BE49-F238E27FC236}">
                <a16:creationId xmlns:a16="http://schemas.microsoft.com/office/drawing/2014/main" id="{4E1FDA91-9DA3-877D-5B59-E3F0A424B224}"/>
              </a:ext>
            </a:extLst>
          </p:cNvPr>
          <p:cNvPicPr>
            <a:picLocks noChangeAspect="1"/>
          </p:cNvPicPr>
          <p:nvPr/>
        </p:nvPicPr>
        <p:blipFill>
          <a:blip r:embed="rId9"/>
          <a:stretch>
            <a:fillRect/>
          </a:stretch>
        </p:blipFill>
        <p:spPr>
          <a:xfrm>
            <a:off x="4923659" y="3052809"/>
            <a:ext cx="2171429" cy="752381"/>
          </a:xfrm>
          <a:prstGeom prst="rect">
            <a:avLst/>
          </a:prstGeom>
        </p:spPr>
      </p:pic>
    </p:spTree>
    <p:extLst>
      <p:ext uri="{BB962C8B-B14F-4D97-AF65-F5344CB8AC3E}">
        <p14:creationId xmlns:p14="http://schemas.microsoft.com/office/powerpoint/2010/main" val="1042324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100000">
              <a:schemeClr val="tx1">
                <a:lumMod val="65000"/>
                <a:lumOff val="3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51" name="Master Samurai Tech…"/>
          <p:cNvSpPr txBox="1">
            <a:spLocks noGrp="1"/>
          </p:cNvSpPr>
          <p:nvPr>
            <p:ph type="subTitle" sz="quarter" idx="1"/>
          </p:nvPr>
        </p:nvSpPr>
        <p:spPr>
          <a:xfrm>
            <a:off x="1976437" y="186627"/>
            <a:ext cx="8239126" cy="714376"/>
          </a:xfrm>
          <a:prstGeom prst="rect">
            <a:avLst/>
          </a:prstGeom>
        </p:spPr>
        <p:txBody>
          <a:bodyPr>
            <a:noAutofit/>
          </a:bodyPr>
          <a:lstStyle/>
          <a:p>
            <a:pPr marL="0" indent="0" algn="ctr" defTabSz="338443">
              <a:buNone/>
              <a:defRPr sz="3116"/>
            </a:pPr>
            <a:r>
              <a:rPr sz="2400" dirty="0">
                <a:latin typeface="Arial Black" panose="020B0A04020102020204" pitchFamily="34" charset="0"/>
              </a:rPr>
              <a:t>Master Samurai Tech</a:t>
            </a:r>
          </a:p>
          <a:p>
            <a:pPr algn="ctr" defTabSz="338443">
              <a:defRPr sz="3116"/>
            </a:pPr>
            <a:r>
              <a:rPr sz="2400" dirty="0">
                <a:latin typeface="Arial Black" panose="020B0A04020102020204" pitchFamily="34" charset="0"/>
              </a:rPr>
              <a:t>Online Training and Tech Support</a:t>
            </a:r>
          </a:p>
        </p:txBody>
      </p:sp>
      <p:pic>
        <p:nvPicPr>
          <p:cNvPr id="152" name="MST logo 1000 crop.tiff" descr="MST logo 1000 crop.tiff"/>
          <p:cNvPicPr>
            <a:picLocks noChangeAspect="1"/>
          </p:cNvPicPr>
          <p:nvPr/>
        </p:nvPicPr>
        <p:blipFill>
          <a:blip r:embed="rId2"/>
          <a:stretch>
            <a:fillRect/>
          </a:stretch>
        </p:blipFill>
        <p:spPr>
          <a:xfrm>
            <a:off x="9933071" y="6122034"/>
            <a:ext cx="2076295" cy="647065"/>
          </a:xfrm>
          <a:prstGeom prst="rect">
            <a:avLst/>
          </a:prstGeom>
          <a:ln w="3175">
            <a:miter lim="400000"/>
          </a:ln>
        </p:spPr>
      </p:pic>
      <p:pic>
        <p:nvPicPr>
          <p:cNvPr id="154" name="Image" descr="Image"/>
          <p:cNvPicPr>
            <a:picLocks noChangeAspect="1"/>
          </p:cNvPicPr>
          <p:nvPr/>
        </p:nvPicPr>
        <p:blipFill>
          <a:blip r:embed="rId3"/>
          <a:stretch>
            <a:fillRect/>
          </a:stretch>
        </p:blipFill>
        <p:spPr>
          <a:xfrm>
            <a:off x="7506187" y="1918419"/>
            <a:ext cx="1169790" cy="1339454"/>
          </a:xfrm>
          <a:prstGeom prst="rect">
            <a:avLst/>
          </a:prstGeom>
          <a:ln w="3175">
            <a:miter lim="400000"/>
          </a:ln>
        </p:spPr>
      </p:pic>
      <p:sp>
        <p:nvSpPr>
          <p:cNvPr id="155" name="www.MasterSamuraiTech.com"/>
          <p:cNvSpPr txBox="1"/>
          <p:nvPr/>
        </p:nvSpPr>
        <p:spPr>
          <a:xfrm>
            <a:off x="1399478" y="1262400"/>
            <a:ext cx="3839834" cy="40780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2100">
                <a:solidFill>
                  <a:srgbClr val="000000"/>
                </a:solidFill>
              </a:defRPr>
            </a:lvl1pPr>
          </a:lstStyle>
          <a:p>
            <a:r>
              <a:rPr sz="2400" dirty="0"/>
              <a:t>www.MasterSamuraiTech.com</a:t>
            </a:r>
          </a:p>
        </p:txBody>
      </p:sp>
      <p:sp>
        <p:nvSpPr>
          <p:cNvPr id="156" name="www.Appliantology.org"/>
          <p:cNvSpPr txBox="1"/>
          <p:nvPr/>
        </p:nvSpPr>
        <p:spPr>
          <a:xfrm>
            <a:off x="7012311" y="1308449"/>
            <a:ext cx="2951770" cy="40780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2100">
                <a:solidFill>
                  <a:srgbClr val="000000"/>
                </a:solidFill>
              </a:defRPr>
            </a:lvl1pPr>
          </a:lstStyle>
          <a:p>
            <a:r>
              <a:rPr sz="2400" dirty="0"/>
              <a:t>www.Appliantology.org</a:t>
            </a:r>
          </a:p>
        </p:txBody>
      </p:sp>
      <p:sp>
        <p:nvSpPr>
          <p:cNvPr id="157" name="Structured training courses…"/>
          <p:cNvSpPr txBox="1"/>
          <p:nvPr/>
        </p:nvSpPr>
        <p:spPr>
          <a:xfrm>
            <a:off x="1976437" y="3451744"/>
            <a:ext cx="3654976" cy="114646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a:defRPr sz="2000"/>
            </a:pPr>
            <a:r>
              <a:rPr sz="2400" dirty="0"/>
              <a:t>Structured training courses </a:t>
            </a:r>
          </a:p>
          <a:p>
            <a:pPr>
              <a:defRPr sz="2000"/>
            </a:pPr>
            <a:r>
              <a:rPr sz="2400" dirty="0"/>
              <a:t>with quizzes and exams. </a:t>
            </a:r>
          </a:p>
          <a:p>
            <a:pPr>
              <a:defRPr sz="2000"/>
            </a:pPr>
            <a:r>
              <a:rPr sz="2400" dirty="0"/>
              <a:t>Appropriate for all levels. </a:t>
            </a:r>
          </a:p>
        </p:txBody>
      </p:sp>
      <p:sp>
        <p:nvSpPr>
          <p:cNvPr id="158" name="Day-to-day support:…"/>
          <p:cNvSpPr txBox="1"/>
          <p:nvPr/>
        </p:nvSpPr>
        <p:spPr>
          <a:xfrm>
            <a:off x="6617191" y="3454367"/>
            <a:ext cx="4234739" cy="151580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a:defRPr sz="2000"/>
            </a:pPr>
            <a:r>
              <a:rPr sz="2400" dirty="0"/>
              <a:t>Day-to-day support: </a:t>
            </a:r>
          </a:p>
          <a:p>
            <a:pPr>
              <a:defRPr sz="2000"/>
            </a:pPr>
            <a:r>
              <a:rPr sz="2400" dirty="0"/>
              <a:t>Tech-only Forums, access to service manuals, continuing ed videos.</a:t>
            </a:r>
          </a:p>
        </p:txBody>
      </p:sp>
      <p:pic>
        <p:nvPicPr>
          <p:cNvPr id="159" name="brandsource-logo.png" descr="brandsource-logo.png"/>
          <p:cNvPicPr>
            <a:picLocks noChangeAspect="1"/>
          </p:cNvPicPr>
          <p:nvPr/>
        </p:nvPicPr>
        <p:blipFill>
          <a:blip r:embed="rId4"/>
          <a:stretch>
            <a:fillRect/>
          </a:stretch>
        </p:blipFill>
        <p:spPr>
          <a:xfrm>
            <a:off x="182634" y="5709284"/>
            <a:ext cx="1976365" cy="989501"/>
          </a:xfrm>
          <a:prstGeom prst="rect">
            <a:avLst/>
          </a:prstGeom>
          <a:ln w="3175">
            <a:miter lim="400000"/>
          </a:ln>
        </p:spPr>
      </p:pic>
      <p:sp>
        <p:nvSpPr>
          <p:cNvPr id="160" name="www.MasterSamuraiTech.com/Brandsource"/>
          <p:cNvSpPr txBox="1"/>
          <p:nvPr/>
        </p:nvSpPr>
        <p:spPr>
          <a:xfrm>
            <a:off x="3028735" y="5621732"/>
            <a:ext cx="5528245" cy="40780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r>
              <a:rPr sz="2400" dirty="0"/>
              <a:t>www.MasterSamuraiTech.com/Brandsource</a:t>
            </a:r>
          </a:p>
        </p:txBody>
      </p:sp>
      <p:pic>
        <p:nvPicPr>
          <p:cNvPr id="12" name="Image" descr="Image">
            <a:extLst>
              <a:ext uri="{FF2B5EF4-FFF2-40B4-BE49-F238E27FC236}">
                <a16:creationId xmlns:a16="http://schemas.microsoft.com/office/drawing/2014/main" id="{D5B5D522-6235-5962-C7AF-ECBD58B39447}"/>
              </a:ext>
            </a:extLst>
          </p:cNvPr>
          <p:cNvPicPr>
            <a:picLocks noChangeAspect="1"/>
          </p:cNvPicPr>
          <p:nvPr/>
        </p:nvPicPr>
        <p:blipFill>
          <a:blip r:embed="rId5"/>
          <a:stretch>
            <a:fillRect/>
          </a:stretch>
        </p:blipFill>
        <p:spPr>
          <a:xfrm>
            <a:off x="2710952" y="1892153"/>
            <a:ext cx="1393032" cy="1393032"/>
          </a:xfrm>
          <a:prstGeom prst="rect">
            <a:avLst/>
          </a:prstGeom>
          <a:ln w="3175">
            <a:miter lim="400000"/>
          </a:ln>
        </p:spPr>
      </p:pic>
      <p:sp>
        <p:nvSpPr>
          <p:cNvPr id="13" name="Line">
            <a:extLst>
              <a:ext uri="{FF2B5EF4-FFF2-40B4-BE49-F238E27FC236}">
                <a16:creationId xmlns:a16="http://schemas.microsoft.com/office/drawing/2014/main" id="{40D8549A-E11D-FCEB-5C77-FE70F070FEFA}"/>
              </a:ext>
            </a:extLst>
          </p:cNvPr>
          <p:cNvSpPr/>
          <p:nvPr/>
        </p:nvSpPr>
        <p:spPr>
          <a:xfrm>
            <a:off x="2624845" y="1117819"/>
            <a:ext cx="7158210" cy="1"/>
          </a:xfrm>
          <a:prstGeom prst="line">
            <a:avLst/>
          </a:prstGeom>
          <a:ln w="12700">
            <a:solidFill>
              <a:srgbClr val="000000"/>
            </a:solidFill>
            <a:miter lim="400000"/>
          </a:ln>
        </p:spPr>
        <p:txBody>
          <a:bodyPr lIns="19050" tIns="19050" rIns="19050" bIns="19050" anchor="ctr"/>
          <a:lstStyle/>
          <a:p>
            <a:endParaRPr sz="1266"/>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100000">
              <a:schemeClr val="tx1">
                <a:lumMod val="65000"/>
                <a:lumOff val="3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62" name="Master Samurai Tech…"/>
          <p:cNvSpPr txBox="1">
            <a:spLocks noGrp="1"/>
          </p:cNvSpPr>
          <p:nvPr>
            <p:ph type="subTitle" sz="quarter" idx="1"/>
          </p:nvPr>
        </p:nvSpPr>
        <p:spPr>
          <a:xfrm>
            <a:off x="1843307" y="75862"/>
            <a:ext cx="8239126" cy="714376"/>
          </a:xfrm>
          <a:prstGeom prst="rect">
            <a:avLst/>
          </a:prstGeom>
        </p:spPr>
        <p:txBody>
          <a:bodyPr>
            <a:noAutofit/>
          </a:bodyPr>
          <a:lstStyle/>
          <a:p>
            <a:pPr marL="0" indent="0" algn="ctr" defTabSz="338443">
              <a:buNone/>
              <a:defRPr sz="3116"/>
            </a:pPr>
            <a:r>
              <a:rPr sz="2400" dirty="0">
                <a:latin typeface="Arial Black" panose="020B0A04020102020204" pitchFamily="34" charset="0"/>
              </a:rPr>
              <a:t>Master Samurai Tech</a:t>
            </a:r>
          </a:p>
          <a:p>
            <a:pPr algn="ctr" defTabSz="338443">
              <a:defRPr sz="3116"/>
            </a:pPr>
            <a:r>
              <a:rPr sz="2400" dirty="0">
                <a:latin typeface="Arial Black" panose="020B0A04020102020204" pitchFamily="34" charset="0"/>
              </a:rPr>
              <a:t>Online Courses Offered</a:t>
            </a:r>
          </a:p>
        </p:txBody>
      </p:sp>
      <p:pic>
        <p:nvPicPr>
          <p:cNvPr id="163" name="MST logo 1000 crop.tiff" descr="MST logo 1000 crop.tiff"/>
          <p:cNvPicPr>
            <a:picLocks noChangeAspect="1"/>
          </p:cNvPicPr>
          <p:nvPr/>
        </p:nvPicPr>
        <p:blipFill>
          <a:blip r:embed="rId2"/>
          <a:stretch>
            <a:fillRect/>
          </a:stretch>
        </p:blipFill>
        <p:spPr>
          <a:xfrm>
            <a:off x="10537195" y="6318222"/>
            <a:ext cx="1579694" cy="492302"/>
          </a:xfrm>
          <a:prstGeom prst="rect">
            <a:avLst/>
          </a:prstGeom>
          <a:ln w="3175">
            <a:miter lim="400000"/>
          </a:ln>
        </p:spPr>
      </p:pic>
      <p:sp>
        <p:nvSpPr>
          <p:cNvPr id="164" name="•  Core Appliance Repair Training…"/>
          <p:cNvSpPr txBox="1"/>
          <p:nvPr/>
        </p:nvSpPr>
        <p:spPr>
          <a:xfrm>
            <a:off x="2139950" y="794631"/>
            <a:ext cx="8612115" cy="552119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algn="l">
              <a:lnSpc>
                <a:spcPct val="150000"/>
              </a:lnSpc>
              <a:defRPr sz="2400"/>
            </a:pPr>
            <a:r>
              <a:rPr dirty="0"/>
              <a:t>•  Core Appliance Repair Training</a:t>
            </a:r>
          </a:p>
          <a:p>
            <a:pPr algn="l">
              <a:lnSpc>
                <a:spcPct val="150000"/>
              </a:lnSpc>
              <a:defRPr sz="2400"/>
            </a:pPr>
            <a:r>
              <a:rPr dirty="0"/>
              <a:t>•  Advanced Refrigerator Repair </a:t>
            </a:r>
          </a:p>
          <a:p>
            <a:pPr algn="l">
              <a:lnSpc>
                <a:spcPct val="150000"/>
              </a:lnSpc>
              <a:defRPr sz="2400"/>
            </a:pPr>
            <a:r>
              <a:rPr dirty="0"/>
              <a:t>•  Advanced Oven &amp; Range Repair </a:t>
            </a:r>
          </a:p>
          <a:p>
            <a:pPr algn="l">
              <a:lnSpc>
                <a:spcPct val="150000"/>
              </a:lnSpc>
              <a:defRPr sz="2400"/>
            </a:pPr>
            <a:r>
              <a:rPr dirty="0"/>
              <a:t>•  Advanced Washer, Dryer and Dishwasher Repair</a:t>
            </a:r>
          </a:p>
          <a:p>
            <a:pPr marL="214305" indent="-214305">
              <a:lnSpc>
                <a:spcPct val="150000"/>
              </a:lnSpc>
              <a:buSzPct val="123000"/>
              <a:buChar char="•"/>
              <a:defRPr sz="2400"/>
            </a:pPr>
            <a:r>
              <a:rPr dirty="0"/>
              <a:t>Advanced Troubleshooting</a:t>
            </a:r>
          </a:p>
          <a:p>
            <a:pPr marL="214305" indent="-214305">
              <a:lnSpc>
                <a:spcPct val="150000"/>
              </a:lnSpc>
              <a:buSzPct val="123000"/>
              <a:buChar char="•"/>
              <a:defRPr sz="2400"/>
            </a:pPr>
            <a:r>
              <a:rPr dirty="0"/>
              <a:t>Delivering Professional Service (soft skills short course)</a:t>
            </a:r>
          </a:p>
          <a:p>
            <a:pPr algn="l">
              <a:lnSpc>
                <a:spcPct val="150000"/>
              </a:lnSpc>
              <a:defRPr sz="2400"/>
            </a:pPr>
            <a:r>
              <a:rPr b="1" dirty="0"/>
              <a:t>For CSRs</a:t>
            </a:r>
            <a:r>
              <a:rPr dirty="0"/>
              <a:t>: 5-Star Customer Support</a:t>
            </a:r>
          </a:p>
          <a:p>
            <a:pPr algn="l">
              <a:lnSpc>
                <a:spcPct val="150000"/>
              </a:lnSpc>
              <a:defRPr sz="2400"/>
            </a:pPr>
            <a:r>
              <a:rPr dirty="0"/>
              <a:t>Available individually or in cost-saving bundles. </a:t>
            </a:r>
          </a:p>
          <a:p>
            <a:pPr algn="l">
              <a:lnSpc>
                <a:spcPct val="150000"/>
              </a:lnSpc>
              <a:defRPr sz="2400"/>
            </a:pPr>
            <a:r>
              <a:rPr dirty="0"/>
              <a:t>BrandSource member </a:t>
            </a:r>
            <a:r>
              <a:rPr b="1" dirty="0"/>
              <a:t>discount</a:t>
            </a:r>
            <a:r>
              <a:rPr dirty="0"/>
              <a:t>: 15%</a:t>
            </a:r>
          </a:p>
          <a:p>
            <a:pPr algn="l">
              <a:lnSpc>
                <a:spcPct val="150000"/>
              </a:lnSpc>
              <a:defRPr sz="2400"/>
            </a:pPr>
            <a:r>
              <a:rPr b="1" dirty="0"/>
              <a:t>Full tech training</a:t>
            </a:r>
            <a:r>
              <a:rPr dirty="0"/>
              <a:t> as low as $1526 (member pricing)</a:t>
            </a:r>
          </a:p>
        </p:txBody>
      </p:sp>
      <p:pic>
        <p:nvPicPr>
          <p:cNvPr id="165" name="brandsource-logo.png" descr="brandsource-logo.png"/>
          <p:cNvPicPr>
            <a:picLocks noChangeAspect="1"/>
          </p:cNvPicPr>
          <p:nvPr/>
        </p:nvPicPr>
        <p:blipFill>
          <a:blip r:embed="rId3"/>
          <a:stretch>
            <a:fillRect/>
          </a:stretch>
        </p:blipFill>
        <p:spPr>
          <a:xfrm>
            <a:off x="75111" y="5899336"/>
            <a:ext cx="1673310" cy="837771"/>
          </a:xfrm>
          <a:prstGeom prst="rect">
            <a:avLst/>
          </a:prstGeom>
          <a:ln w="3175">
            <a:miter lim="400000"/>
          </a:ln>
        </p:spPr>
      </p:pic>
      <p:sp>
        <p:nvSpPr>
          <p:cNvPr id="166" name="www.MasterSamuraiTech.com/Brandsource"/>
          <p:cNvSpPr txBox="1"/>
          <p:nvPr/>
        </p:nvSpPr>
        <p:spPr>
          <a:xfrm>
            <a:off x="3270518" y="6431041"/>
            <a:ext cx="5528245" cy="40780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r>
              <a:rPr sz="2400" dirty="0"/>
              <a:t>www.MasterSamuraiTech.com/Brandsource</a:t>
            </a:r>
          </a:p>
        </p:txBody>
      </p:sp>
      <p:sp>
        <p:nvSpPr>
          <p:cNvPr id="167" name="Line"/>
          <p:cNvSpPr/>
          <p:nvPr/>
        </p:nvSpPr>
        <p:spPr>
          <a:xfrm>
            <a:off x="2567695" y="927319"/>
            <a:ext cx="7158210" cy="1"/>
          </a:xfrm>
          <a:prstGeom prst="line">
            <a:avLst/>
          </a:prstGeom>
          <a:ln w="12700">
            <a:solidFill>
              <a:srgbClr val="000000"/>
            </a:solidFill>
            <a:miter lim="400000"/>
          </a:ln>
        </p:spPr>
        <p:txBody>
          <a:bodyPr lIns="19050" tIns="19050" rIns="19050" bIns="19050" anchor="ctr"/>
          <a:lstStyle/>
          <a:p>
            <a:endParaRPr sz="1266"/>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100000">
              <a:schemeClr val="tx1">
                <a:lumMod val="65000"/>
                <a:lumOff val="3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69" name="Master Samurai Tech Training…"/>
          <p:cNvSpPr txBox="1">
            <a:spLocks noGrp="1"/>
          </p:cNvSpPr>
          <p:nvPr>
            <p:ph type="subTitle" sz="quarter" idx="1"/>
          </p:nvPr>
        </p:nvSpPr>
        <p:spPr>
          <a:xfrm>
            <a:off x="1843307" y="182590"/>
            <a:ext cx="8239126" cy="714376"/>
          </a:xfrm>
          <a:prstGeom prst="rect">
            <a:avLst/>
          </a:prstGeom>
        </p:spPr>
        <p:txBody>
          <a:bodyPr>
            <a:noAutofit/>
          </a:bodyPr>
          <a:lstStyle/>
          <a:p>
            <a:pPr marL="0" indent="0" algn="ctr" defTabSz="338443">
              <a:buNone/>
              <a:defRPr sz="3116"/>
            </a:pPr>
            <a:r>
              <a:rPr sz="2400" b="1" dirty="0">
                <a:latin typeface="Arial Black" panose="020B0A04020102020204" pitchFamily="34" charset="0"/>
              </a:rPr>
              <a:t>Master Samurai Tech Training</a:t>
            </a:r>
          </a:p>
          <a:p>
            <a:pPr algn="ctr" defTabSz="338443">
              <a:defRPr sz="3116"/>
            </a:pPr>
            <a:r>
              <a:rPr sz="2400" dirty="0">
                <a:latin typeface="Arial Black" panose="020B0A04020102020204" pitchFamily="34" charset="0"/>
              </a:rPr>
              <a:t>How the Courses Work</a:t>
            </a:r>
          </a:p>
        </p:txBody>
      </p:sp>
      <p:pic>
        <p:nvPicPr>
          <p:cNvPr id="170" name="MST logo 1000 crop.tiff" descr="MST logo 1000 crop.tiff"/>
          <p:cNvPicPr>
            <a:picLocks noChangeAspect="1"/>
          </p:cNvPicPr>
          <p:nvPr/>
        </p:nvPicPr>
        <p:blipFill>
          <a:blip r:embed="rId2"/>
          <a:stretch>
            <a:fillRect/>
          </a:stretch>
        </p:blipFill>
        <p:spPr>
          <a:xfrm>
            <a:off x="10442310" y="6180745"/>
            <a:ext cx="1579693" cy="492302"/>
          </a:xfrm>
          <a:prstGeom prst="rect">
            <a:avLst/>
          </a:prstGeom>
          <a:ln w="3175">
            <a:miter lim="400000"/>
          </a:ln>
        </p:spPr>
      </p:pic>
      <p:sp>
        <p:nvSpPr>
          <p:cNvPr id="171" name="• On-demand…"/>
          <p:cNvSpPr txBox="1"/>
          <p:nvPr/>
        </p:nvSpPr>
        <p:spPr>
          <a:xfrm>
            <a:off x="3074434" y="1129499"/>
            <a:ext cx="5268078" cy="385919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p>
            <a:pPr algn="l">
              <a:lnSpc>
                <a:spcPct val="150000"/>
              </a:lnSpc>
              <a:defRPr sz="2400"/>
            </a:pPr>
            <a:r>
              <a:rPr dirty="0"/>
              <a:t>• On-demand</a:t>
            </a:r>
          </a:p>
          <a:p>
            <a:pPr algn="l">
              <a:lnSpc>
                <a:spcPct val="150000"/>
              </a:lnSpc>
              <a:defRPr sz="2400"/>
            </a:pPr>
            <a:r>
              <a:rPr dirty="0"/>
              <a:t>• Self-paced</a:t>
            </a:r>
          </a:p>
          <a:p>
            <a:pPr algn="l">
              <a:lnSpc>
                <a:spcPct val="150000"/>
              </a:lnSpc>
              <a:defRPr sz="2400"/>
            </a:pPr>
            <a:r>
              <a:rPr dirty="0"/>
              <a:t>• Mix of text and video</a:t>
            </a:r>
          </a:p>
          <a:p>
            <a:pPr algn="l">
              <a:lnSpc>
                <a:spcPct val="150000"/>
              </a:lnSpc>
              <a:defRPr sz="2400"/>
            </a:pPr>
            <a:r>
              <a:rPr dirty="0"/>
              <a:t>• Quizzes and Exams</a:t>
            </a:r>
          </a:p>
          <a:p>
            <a:pPr algn="l">
              <a:lnSpc>
                <a:spcPct val="150000"/>
              </a:lnSpc>
              <a:defRPr sz="2400"/>
            </a:pPr>
            <a:r>
              <a:rPr dirty="0"/>
              <a:t>• Individual help in Forums</a:t>
            </a:r>
          </a:p>
          <a:p>
            <a:pPr algn="l">
              <a:lnSpc>
                <a:spcPct val="150000"/>
              </a:lnSpc>
              <a:defRPr sz="2400"/>
            </a:pPr>
            <a:r>
              <a:rPr dirty="0"/>
              <a:t>• Certification available for high-performing students</a:t>
            </a:r>
          </a:p>
        </p:txBody>
      </p:sp>
      <p:pic>
        <p:nvPicPr>
          <p:cNvPr id="172" name="brandsource-logo.png" descr="brandsource-logo.png"/>
          <p:cNvPicPr>
            <a:picLocks noChangeAspect="1"/>
          </p:cNvPicPr>
          <p:nvPr/>
        </p:nvPicPr>
        <p:blipFill>
          <a:blip r:embed="rId3"/>
          <a:stretch>
            <a:fillRect/>
          </a:stretch>
        </p:blipFill>
        <p:spPr>
          <a:xfrm>
            <a:off x="169997" y="5837639"/>
            <a:ext cx="1673310" cy="837771"/>
          </a:xfrm>
          <a:prstGeom prst="rect">
            <a:avLst/>
          </a:prstGeom>
          <a:ln w="3175">
            <a:miter lim="400000"/>
          </a:ln>
        </p:spPr>
      </p:pic>
      <p:sp>
        <p:nvSpPr>
          <p:cNvPr id="173" name="www.MasterSamuraiTech.com/Brandsource"/>
          <p:cNvSpPr txBox="1"/>
          <p:nvPr/>
        </p:nvSpPr>
        <p:spPr>
          <a:xfrm>
            <a:off x="3331877" y="5772941"/>
            <a:ext cx="5528245" cy="40780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r>
              <a:rPr sz="2400" dirty="0"/>
              <a:t>www.MasterSamuraiTech.com/Brandsource</a:t>
            </a:r>
          </a:p>
        </p:txBody>
      </p:sp>
      <p:sp>
        <p:nvSpPr>
          <p:cNvPr id="174" name="Line"/>
          <p:cNvSpPr/>
          <p:nvPr/>
        </p:nvSpPr>
        <p:spPr>
          <a:xfrm>
            <a:off x="2516895" y="1013232"/>
            <a:ext cx="7158210" cy="1"/>
          </a:xfrm>
          <a:prstGeom prst="line">
            <a:avLst/>
          </a:prstGeom>
          <a:ln w="12700">
            <a:solidFill>
              <a:srgbClr val="000000"/>
            </a:solidFill>
            <a:miter lim="400000"/>
          </a:ln>
        </p:spPr>
        <p:txBody>
          <a:bodyPr lIns="19050" tIns="19050" rIns="19050" bIns="19050" anchor="ctr"/>
          <a:lstStyle/>
          <a:p>
            <a:endParaRPr sz="1266"/>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100000">
              <a:schemeClr val="tx1">
                <a:lumMod val="65000"/>
                <a:lumOff val="3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76" name="Master Samurai Tech Training…"/>
          <p:cNvSpPr txBox="1">
            <a:spLocks noGrp="1"/>
          </p:cNvSpPr>
          <p:nvPr>
            <p:ph type="subTitle" sz="quarter" idx="1"/>
          </p:nvPr>
        </p:nvSpPr>
        <p:spPr>
          <a:xfrm>
            <a:off x="1882090" y="115281"/>
            <a:ext cx="8239126" cy="714376"/>
          </a:xfrm>
          <a:prstGeom prst="rect">
            <a:avLst/>
          </a:prstGeom>
        </p:spPr>
        <p:txBody>
          <a:bodyPr>
            <a:noAutofit/>
          </a:bodyPr>
          <a:lstStyle/>
          <a:p>
            <a:pPr algn="ctr" defTabSz="338443">
              <a:defRPr sz="3116"/>
            </a:pPr>
            <a:r>
              <a:rPr sz="2400">
                <a:latin typeface="Arial Black" panose="020B0A04020102020204" pitchFamily="34" charset="0"/>
              </a:rPr>
              <a:t>Master Samurai Tech Training</a:t>
            </a:r>
          </a:p>
          <a:p>
            <a:pPr algn="ctr" defTabSz="338443">
              <a:defRPr sz="3116"/>
            </a:pPr>
            <a:r>
              <a:rPr sz="2400">
                <a:latin typeface="Arial Black" panose="020B0A04020102020204" pitchFamily="34" charset="0"/>
              </a:rPr>
              <a:t>How the Courses Work</a:t>
            </a:r>
          </a:p>
        </p:txBody>
      </p:sp>
      <p:pic>
        <p:nvPicPr>
          <p:cNvPr id="177" name="MST logo 1000 crop.tiff" descr="MST logo 1000 crop.tiff"/>
          <p:cNvPicPr>
            <a:picLocks noChangeAspect="1"/>
          </p:cNvPicPr>
          <p:nvPr/>
        </p:nvPicPr>
        <p:blipFill>
          <a:blip r:embed="rId2"/>
          <a:stretch>
            <a:fillRect/>
          </a:stretch>
        </p:blipFill>
        <p:spPr>
          <a:xfrm>
            <a:off x="10388510" y="6201588"/>
            <a:ext cx="1579694" cy="492302"/>
          </a:xfrm>
          <a:prstGeom prst="rect">
            <a:avLst/>
          </a:prstGeom>
          <a:ln w="3175">
            <a:miter lim="400000"/>
          </a:ln>
        </p:spPr>
      </p:pic>
      <p:pic>
        <p:nvPicPr>
          <p:cNvPr id="178" name="brandsource-logo.png" descr="brandsource-logo.png"/>
          <p:cNvPicPr>
            <a:picLocks noChangeAspect="1"/>
          </p:cNvPicPr>
          <p:nvPr/>
        </p:nvPicPr>
        <p:blipFill>
          <a:blip r:embed="rId3"/>
          <a:stretch>
            <a:fillRect/>
          </a:stretch>
        </p:blipFill>
        <p:spPr>
          <a:xfrm>
            <a:off x="290585" y="5904211"/>
            <a:ext cx="1673310" cy="837771"/>
          </a:xfrm>
          <a:prstGeom prst="rect">
            <a:avLst/>
          </a:prstGeom>
          <a:ln w="3175">
            <a:miter lim="400000"/>
          </a:ln>
        </p:spPr>
      </p:pic>
      <p:sp>
        <p:nvSpPr>
          <p:cNvPr id="179" name="www.MasterSamuraiTech.com/Brandsource"/>
          <p:cNvSpPr txBox="1"/>
          <p:nvPr/>
        </p:nvSpPr>
        <p:spPr>
          <a:xfrm>
            <a:off x="3237530" y="6226860"/>
            <a:ext cx="5528245" cy="40780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r>
              <a:rPr sz="2400" dirty="0"/>
              <a:t>www.MasterSamuraiTech.com/Brandsource</a:t>
            </a:r>
          </a:p>
        </p:txBody>
      </p:sp>
      <p:sp>
        <p:nvSpPr>
          <p:cNvPr id="180" name="Line"/>
          <p:cNvSpPr/>
          <p:nvPr/>
        </p:nvSpPr>
        <p:spPr>
          <a:xfrm>
            <a:off x="2597097" y="1078432"/>
            <a:ext cx="7158210" cy="1"/>
          </a:xfrm>
          <a:prstGeom prst="line">
            <a:avLst/>
          </a:prstGeom>
          <a:ln w="12700">
            <a:solidFill>
              <a:srgbClr val="000000"/>
            </a:solidFill>
            <a:miter lim="400000"/>
          </a:ln>
        </p:spPr>
        <p:txBody>
          <a:bodyPr lIns="19050" tIns="19050" rIns="19050" bIns="19050" anchor="ctr"/>
          <a:lstStyle/>
          <a:p>
            <a:endParaRPr sz="1266"/>
          </a:p>
        </p:txBody>
      </p:sp>
      <p:grpSp>
        <p:nvGrpSpPr>
          <p:cNvPr id="183" name="Screen Shot 2022-05-18 at 8.34.33 AM.png"/>
          <p:cNvGrpSpPr/>
          <p:nvPr/>
        </p:nvGrpSpPr>
        <p:grpSpPr>
          <a:xfrm>
            <a:off x="1539961" y="1647044"/>
            <a:ext cx="3160562" cy="2035820"/>
            <a:chOff x="0" y="0"/>
            <a:chExt cx="4495020" cy="2895386"/>
          </a:xfrm>
        </p:grpSpPr>
        <p:pic>
          <p:nvPicPr>
            <p:cNvPr id="182" name="Screen Shot 2022-05-18 at 8.34.33 AM.png" descr="Screen Shot 2022-05-18 at 8.34.33 AM.png"/>
            <p:cNvPicPr>
              <a:picLocks noChangeAspect="1"/>
            </p:cNvPicPr>
            <p:nvPr/>
          </p:nvPicPr>
          <p:blipFill>
            <a:blip r:embed="rId4"/>
            <a:stretch>
              <a:fillRect/>
            </a:stretch>
          </p:blipFill>
          <p:spPr>
            <a:xfrm>
              <a:off x="215900" y="139700"/>
              <a:ext cx="4063221" cy="2336587"/>
            </a:xfrm>
            <a:prstGeom prst="rect">
              <a:avLst/>
            </a:prstGeom>
            <a:ln>
              <a:noFill/>
            </a:ln>
            <a:effectLst/>
          </p:spPr>
        </p:pic>
        <p:pic>
          <p:nvPicPr>
            <p:cNvPr id="181" name="Screen Shot 2022-05-18 at 8.34.33 AM.png" descr="Screen Shot 2022-05-18 at 8.34.33 AM.png"/>
            <p:cNvPicPr>
              <a:picLocks/>
            </p:cNvPicPr>
            <p:nvPr/>
          </p:nvPicPr>
          <p:blipFill>
            <a:blip r:embed="rId5"/>
            <a:stretch>
              <a:fillRect/>
            </a:stretch>
          </p:blipFill>
          <p:spPr>
            <a:xfrm>
              <a:off x="0" y="0"/>
              <a:ext cx="4495021" cy="2895387"/>
            </a:xfrm>
            <a:prstGeom prst="rect">
              <a:avLst/>
            </a:prstGeom>
            <a:effectLst/>
          </p:spPr>
        </p:pic>
      </p:grpSp>
      <p:grpSp>
        <p:nvGrpSpPr>
          <p:cNvPr id="186" name="Screen Shot 2022-05-18 at 8.36.51 AM.png"/>
          <p:cNvGrpSpPr/>
          <p:nvPr/>
        </p:nvGrpSpPr>
        <p:grpSpPr>
          <a:xfrm>
            <a:off x="4080789" y="1844204"/>
            <a:ext cx="3031955" cy="1990587"/>
            <a:chOff x="0" y="0"/>
            <a:chExt cx="4312113" cy="2831055"/>
          </a:xfrm>
        </p:grpSpPr>
        <p:pic>
          <p:nvPicPr>
            <p:cNvPr id="185" name="Screen Shot 2022-05-18 at 8.36.51 AM.png" descr="Screen Shot 2022-05-18 at 8.36.51 AM.png"/>
            <p:cNvPicPr>
              <a:picLocks noChangeAspect="1"/>
            </p:cNvPicPr>
            <p:nvPr/>
          </p:nvPicPr>
          <p:blipFill>
            <a:blip r:embed="rId6"/>
            <a:stretch>
              <a:fillRect/>
            </a:stretch>
          </p:blipFill>
          <p:spPr>
            <a:xfrm>
              <a:off x="215900" y="139700"/>
              <a:ext cx="3880314" cy="2272256"/>
            </a:xfrm>
            <a:prstGeom prst="rect">
              <a:avLst/>
            </a:prstGeom>
            <a:ln>
              <a:noFill/>
            </a:ln>
            <a:effectLst/>
          </p:spPr>
        </p:pic>
        <p:pic>
          <p:nvPicPr>
            <p:cNvPr id="184" name="Screen Shot 2022-05-18 at 8.36.51 AM.png" descr="Screen Shot 2022-05-18 at 8.36.51 AM.png"/>
            <p:cNvPicPr>
              <a:picLocks/>
            </p:cNvPicPr>
            <p:nvPr/>
          </p:nvPicPr>
          <p:blipFill>
            <a:blip r:embed="rId7"/>
            <a:stretch>
              <a:fillRect/>
            </a:stretch>
          </p:blipFill>
          <p:spPr>
            <a:xfrm>
              <a:off x="0" y="0"/>
              <a:ext cx="4312114" cy="2831056"/>
            </a:xfrm>
            <a:prstGeom prst="rect">
              <a:avLst/>
            </a:prstGeom>
            <a:effectLst/>
          </p:spPr>
        </p:pic>
      </p:grpSp>
      <p:grpSp>
        <p:nvGrpSpPr>
          <p:cNvPr id="189" name="Screen Shot 2022-05-18 at 8.41.49 AM.png"/>
          <p:cNvGrpSpPr/>
          <p:nvPr/>
        </p:nvGrpSpPr>
        <p:grpSpPr>
          <a:xfrm>
            <a:off x="1739341" y="3773247"/>
            <a:ext cx="3578157" cy="2035820"/>
            <a:chOff x="0" y="0"/>
            <a:chExt cx="5088932" cy="2895386"/>
          </a:xfrm>
        </p:grpSpPr>
        <p:pic>
          <p:nvPicPr>
            <p:cNvPr id="188" name="Screen Shot 2022-05-18 at 8.41.49 AM.png" descr="Screen Shot 2022-05-18 at 8.41.49 AM.png"/>
            <p:cNvPicPr>
              <a:picLocks noChangeAspect="1"/>
            </p:cNvPicPr>
            <p:nvPr/>
          </p:nvPicPr>
          <p:blipFill>
            <a:blip r:embed="rId8"/>
            <a:stretch>
              <a:fillRect/>
            </a:stretch>
          </p:blipFill>
          <p:spPr>
            <a:xfrm>
              <a:off x="215900" y="139700"/>
              <a:ext cx="4657133" cy="2336587"/>
            </a:xfrm>
            <a:prstGeom prst="rect">
              <a:avLst/>
            </a:prstGeom>
            <a:ln>
              <a:noFill/>
            </a:ln>
            <a:effectLst/>
          </p:spPr>
        </p:pic>
        <p:pic>
          <p:nvPicPr>
            <p:cNvPr id="187" name="Screen Shot 2022-05-18 at 8.41.49 AM.png" descr="Screen Shot 2022-05-18 at 8.41.49 AM.png"/>
            <p:cNvPicPr>
              <a:picLocks/>
            </p:cNvPicPr>
            <p:nvPr/>
          </p:nvPicPr>
          <p:blipFill>
            <a:blip r:embed="rId9"/>
            <a:stretch>
              <a:fillRect/>
            </a:stretch>
          </p:blipFill>
          <p:spPr>
            <a:xfrm>
              <a:off x="0" y="0"/>
              <a:ext cx="5088933" cy="2895387"/>
            </a:xfrm>
            <a:prstGeom prst="rect">
              <a:avLst/>
            </a:prstGeom>
            <a:effectLst/>
          </p:spPr>
        </p:pic>
      </p:grpSp>
      <p:grpSp>
        <p:nvGrpSpPr>
          <p:cNvPr id="192" name="Screen Shot 2022-05-18 at 8.40.40 AM.png"/>
          <p:cNvGrpSpPr/>
          <p:nvPr/>
        </p:nvGrpSpPr>
        <p:grpSpPr>
          <a:xfrm>
            <a:off x="6930297" y="1667370"/>
            <a:ext cx="3162682" cy="2499008"/>
            <a:chOff x="0" y="0"/>
            <a:chExt cx="4498035" cy="3554144"/>
          </a:xfrm>
        </p:grpSpPr>
        <p:pic>
          <p:nvPicPr>
            <p:cNvPr id="191" name="Screen Shot 2022-05-18 at 8.40.40 AM.png" descr="Screen Shot 2022-05-18 at 8.40.40 AM.png"/>
            <p:cNvPicPr>
              <a:picLocks noChangeAspect="1"/>
            </p:cNvPicPr>
            <p:nvPr/>
          </p:nvPicPr>
          <p:blipFill>
            <a:blip r:embed="rId10"/>
            <a:stretch>
              <a:fillRect/>
            </a:stretch>
          </p:blipFill>
          <p:spPr>
            <a:xfrm>
              <a:off x="215900" y="139700"/>
              <a:ext cx="4066236" cy="2995345"/>
            </a:xfrm>
            <a:prstGeom prst="rect">
              <a:avLst/>
            </a:prstGeom>
            <a:ln>
              <a:noFill/>
            </a:ln>
            <a:effectLst/>
          </p:spPr>
        </p:pic>
        <p:pic>
          <p:nvPicPr>
            <p:cNvPr id="190" name="Screen Shot 2022-05-18 at 8.40.40 AM.png" descr="Screen Shot 2022-05-18 at 8.40.40 AM.png"/>
            <p:cNvPicPr>
              <a:picLocks/>
            </p:cNvPicPr>
            <p:nvPr/>
          </p:nvPicPr>
          <p:blipFill>
            <a:blip r:embed="rId11"/>
            <a:stretch>
              <a:fillRect/>
            </a:stretch>
          </p:blipFill>
          <p:spPr>
            <a:xfrm>
              <a:off x="0" y="0"/>
              <a:ext cx="4498036" cy="3554145"/>
            </a:xfrm>
            <a:prstGeom prst="rect">
              <a:avLst/>
            </a:prstGeom>
            <a:effectLst/>
          </p:spPr>
        </p:pic>
      </p:grpSp>
      <p:grpSp>
        <p:nvGrpSpPr>
          <p:cNvPr id="195" name="Screen Shot 2022-05-18 at 8.38.30 AM.png"/>
          <p:cNvGrpSpPr/>
          <p:nvPr/>
        </p:nvGrpSpPr>
        <p:grpSpPr>
          <a:xfrm>
            <a:off x="4505626" y="3529204"/>
            <a:ext cx="3314296" cy="2948792"/>
            <a:chOff x="0" y="0"/>
            <a:chExt cx="4713664" cy="4193837"/>
          </a:xfrm>
        </p:grpSpPr>
        <p:pic>
          <p:nvPicPr>
            <p:cNvPr id="194" name="Screen Shot 2022-05-18 at 8.38.30 AM.png" descr="Screen Shot 2022-05-18 at 8.38.30 AM.png"/>
            <p:cNvPicPr>
              <a:picLocks noChangeAspect="1"/>
            </p:cNvPicPr>
            <p:nvPr/>
          </p:nvPicPr>
          <p:blipFill>
            <a:blip r:embed="rId12"/>
            <a:stretch>
              <a:fillRect/>
            </a:stretch>
          </p:blipFill>
          <p:spPr>
            <a:xfrm>
              <a:off x="215900" y="139700"/>
              <a:ext cx="4281865" cy="3635038"/>
            </a:xfrm>
            <a:prstGeom prst="rect">
              <a:avLst/>
            </a:prstGeom>
            <a:ln>
              <a:noFill/>
            </a:ln>
            <a:effectLst/>
          </p:spPr>
        </p:pic>
        <p:pic>
          <p:nvPicPr>
            <p:cNvPr id="193" name="Screen Shot 2022-05-18 at 8.38.30 AM.png" descr="Screen Shot 2022-05-18 at 8.38.30 AM.png"/>
            <p:cNvPicPr>
              <a:picLocks/>
            </p:cNvPicPr>
            <p:nvPr/>
          </p:nvPicPr>
          <p:blipFill>
            <a:blip r:embed="rId13"/>
            <a:stretch>
              <a:fillRect/>
            </a:stretch>
          </p:blipFill>
          <p:spPr>
            <a:xfrm>
              <a:off x="0" y="0"/>
              <a:ext cx="4713665" cy="4193838"/>
            </a:xfrm>
            <a:prstGeom prst="rect">
              <a:avLst/>
            </a:prstGeom>
            <a:effectLst/>
          </p:spPr>
        </p:pic>
      </p:grpSp>
      <p:grpSp>
        <p:nvGrpSpPr>
          <p:cNvPr id="198" name="Screen Shot 2022-05-18 at 8.36.00 AM.png"/>
          <p:cNvGrpSpPr/>
          <p:nvPr/>
        </p:nvGrpSpPr>
        <p:grpSpPr>
          <a:xfrm>
            <a:off x="7205933" y="3654987"/>
            <a:ext cx="3571860" cy="2272340"/>
            <a:chOff x="0" y="0"/>
            <a:chExt cx="5079977" cy="3231770"/>
          </a:xfrm>
        </p:grpSpPr>
        <p:pic>
          <p:nvPicPr>
            <p:cNvPr id="197" name="Screen Shot 2022-05-18 at 8.36.00 AM.png" descr="Screen Shot 2022-05-18 at 8.36.00 AM.png"/>
            <p:cNvPicPr>
              <a:picLocks noChangeAspect="1"/>
            </p:cNvPicPr>
            <p:nvPr/>
          </p:nvPicPr>
          <p:blipFill>
            <a:blip r:embed="rId14"/>
            <a:stretch>
              <a:fillRect/>
            </a:stretch>
          </p:blipFill>
          <p:spPr>
            <a:xfrm>
              <a:off x="215900" y="139700"/>
              <a:ext cx="4648178" cy="2672971"/>
            </a:xfrm>
            <a:prstGeom prst="rect">
              <a:avLst/>
            </a:prstGeom>
            <a:ln>
              <a:noFill/>
            </a:ln>
            <a:effectLst/>
          </p:spPr>
        </p:pic>
        <p:pic>
          <p:nvPicPr>
            <p:cNvPr id="196" name="Screen Shot 2022-05-18 at 8.36.00 AM.png" descr="Screen Shot 2022-05-18 at 8.36.00 AM.png"/>
            <p:cNvPicPr>
              <a:picLocks/>
            </p:cNvPicPr>
            <p:nvPr/>
          </p:nvPicPr>
          <p:blipFill>
            <a:blip r:embed="rId15"/>
            <a:stretch>
              <a:fillRect/>
            </a:stretch>
          </p:blipFill>
          <p:spPr>
            <a:xfrm>
              <a:off x="0" y="0"/>
              <a:ext cx="5079978" cy="3231771"/>
            </a:xfrm>
            <a:prstGeom prst="rect">
              <a:avLst/>
            </a:prstGeom>
            <a:effectLst/>
          </p:spPr>
        </p:pic>
      </p:grpSp>
    </p:spTree>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E2BBD206FAE8D40AB1529DB9283548A" ma:contentTypeVersion="13" ma:contentTypeDescription="Create a new document." ma:contentTypeScope="" ma:versionID="879d7965c4d51c227c4d5f12d6019f61">
  <xsd:schema xmlns:xsd="http://www.w3.org/2001/XMLSchema" xmlns:xs="http://www.w3.org/2001/XMLSchema" xmlns:p="http://schemas.microsoft.com/office/2006/metadata/properties" xmlns:ns2="6b8a3a79-2bc5-4a65-ae2f-f83307f9930e" xmlns:ns3="9f2e7567-e40e-47fa-a5a0-3d37e642b2da" targetNamespace="http://schemas.microsoft.com/office/2006/metadata/properties" ma:root="true" ma:fieldsID="744e55e02ffd1f3e0b0e3e063b4d12e3" ns2:_="" ns3:_="">
    <xsd:import namespace="6b8a3a79-2bc5-4a65-ae2f-f83307f9930e"/>
    <xsd:import namespace="9f2e7567-e40e-47fa-a5a0-3d37e642b2d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8a3a79-2bc5-4a65-ae2f-f83307f9930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f2e7567-e40e-47fa-a5a0-3d37e642b2d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BF83F53-2B62-467C-A0CC-C822CD75D518}">
  <ds:schemaRefs>
    <ds:schemaRef ds:uri="http://schemas.microsoft.com/sharepoint/v3/contenttype/forms"/>
  </ds:schemaRefs>
</ds:datastoreItem>
</file>

<file path=customXml/itemProps2.xml><?xml version="1.0" encoding="utf-8"?>
<ds:datastoreItem xmlns:ds="http://schemas.openxmlformats.org/officeDocument/2006/customXml" ds:itemID="{527024BB-7761-477A-A0CD-08A2756E81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8a3a79-2bc5-4a65-ae2f-f83307f9930e"/>
    <ds:schemaRef ds:uri="9f2e7567-e40e-47fa-a5a0-3d37e642b2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CA45E85-CB25-41DB-9937-7C24346C276D}">
  <ds:schemaRefs>
    <ds:schemaRef ds:uri="http://purl.org/dc/elements/1.1/"/>
    <ds:schemaRef ds:uri="http://schemas.openxmlformats.org/package/2006/metadata/core-properties"/>
    <ds:schemaRef ds:uri="http://schemas.microsoft.com/office/infopath/2007/PartnerControls"/>
    <ds:schemaRef ds:uri="http://purl.org/dc/terms/"/>
    <ds:schemaRef ds:uri="http://purl.org/dc/dcmitype/"/>
    <ds:schemaRef ds:uri="http://schemas.microsoft.com/office/2006/metadata/properties"/>
    <ds:schemaRef ds:uri="6b8a3a79-2bc5-4a65-ae2f-f83307f9930e"/>
    <ds:schemaRef ds:uri="http://schemas.microsoft.com/office/2006/documentManagement/types"/>
    <ds:schemaRef ds:uri="9f2e7567-e40e-47fa-a5a0-3d37e642b2da"/>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2072</TotalTime>
  <Words>1209</Words>
  <Application>Microsoft Office PowerPoint</Application>
  <PresentationFormat>Widescreen</PresentationFormat>
  <Paragraphs>143</Paragraphs>
  <Slides>28</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Acumin Pro</vt:lpstr>
      <vt:lpstr>Acumin Pro Wide</vt:lpstr>
      <vt:lpstr>Aharoni</vt:lpstr>
      <vt:lpstr>Arial</vt:lpstr>
      <vt:lpstr>Arial Black</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Timothea Wang</dc:creator>
  <cp:lastModifiedBy>Paul MacDonald</cp:lastModifiedBy>
  <cp:revision>7</cp:revision>
  <dcterms:created xsi:type="dcterms:W3CDTF">2019-09-19T16:12:24Z</dcterms:created>
  <dcterms:modified xsi:type="dcterms:W3CDTF">2022-08-25T18:02:14Z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0x010100FE2BBD206FAE8D40AB1529DB9283548A</vt:lpwstr>
  </property>
</Properties>
</file>