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85" r:id="rId5"/>
    <p:sldId id="257" r:id="rId6"/>
    <p:sldId id="279" r:id="rId7"/>
    <p:sldId id="283" r:id="rId8"/>
    <p:sldId id="280" r:id="rId9"/>
    <p:sldId id="281" r:id="rId10"/>
    <p:sldId id="275" r:id="rId11"/>
    <p:sldId id="282" r:id="rId12"/>
    <p:sldId id="286" r:id="rId13"/>
    <p:sldId id="902" r:id="rId14"/>
    <p:sldId id="927" r:id="rId15"/>
    <p:sldId id="929" r:id="rId16"/>
    <p:sldId id="930" r:id="rId17"/>
    <p:sldId id="931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F42"/>
    <a:srgbClr val="65D8E2"/>
    <a:srgbClr val="050128"/>
    <a:srgbClr val="D0DA66"/>
    <a:srgbClr val="225CBA"/>
    <a:srgbClr val="35363A"/>
    <a:srgbClr val="516960"/>
    <a:srgbClr val="F0BB46"/>
    <a:srgbClr val="96C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/>
    <p:restoredTop sz="90760" autoAdjust="0"/>
  </p:normalViewPr>
  <p:slideViewPr>
    <p:cSldViewPr snapToGrid="0" snapToObjects="1">
      <p:cViewPr varScale="1">
        <p:scale>
          <a:sx n="125" d="100"/>
          <a:sy n="125" d="100"/>
        </p:scale>
        <p:origin x="31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02974-D267-4D3B-BC3B-A880143F2688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EF6A8-0A32-4902-8B6B-53CE9F83A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91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l8d7NukiC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are using FSM claims data is moving in many directions.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5254C-B511-4F02-B857-D14B69BA3B2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https://www.youtube.com/watch?v=4l8d7NukiCE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F6A8-0A32-4902-8B6B-53CE9F83AD5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264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4F5D-74D8-AC40-83D1-459549C72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F0E0C-D3C6-A446-9F0C-CA240A22B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EDFCD-11B8-F849-BDE4-5B3E66B7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F158-11DB-8249-90EE-99679889991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B9361-94CB-5F4E-B4EC-40461690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613B2-E2F5-B449-8CDE-49AF3F2A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AA4-2ABC-6F4E-9517-0607323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7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142A-0B05-9B43-AEE4-FA0DD3E3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427F4-86BB-3A4C-9305-98F405AE5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94B91-132C-7244-8CBA-B0ED1F32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F158-11DB-8249-90EE-99679889991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1E823-5D5F-C24D-8B0A-08DE109B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FB8F2-7EFD-4A4D-A25F-D0BB0C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AA4-2ABC-6F4E-9517-0607323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7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B7C1D-706F-474E-AD05-C25EB4B4A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FAF35-167E-EE42-AB47-25AD6F2B9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54E3D-F3D0-B943-9891-5C33399B8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F158-11DB-8249-90EE-99679889991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12ECA-7E33-A040-80C1-539CE7B6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B71E2-4E2C-E547-A2E4-518EC60E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AA4-2ABC-6F4E-9517-0607323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A786-C679-3E48-B2C7-C5ACA948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A0FC-37DB-9B40-B56E-FDBBBDF1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000B0-86B5-A647-9AA4-BBD1DAEE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F158-11DB-8249-90EE-99679889991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7FFA2-2101-9041-ACFC-A4D9B85E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C4907-7DB0-0B45-A887-6301D9E4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AA4-2ABC-6F4E-9517-0607323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2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3D89-3328-D147-A3CF-3A710176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C6E8E-C917-FB49-A786-AAEDD6EDD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3ED78-15C1-6748-B751-FC8E85EE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F158-11DB-8249-90EE-99679889991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64044-5FEF-A249-95B8-18AF4B04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65DC7-2B39-4447-84B8-AF8A5ACA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AA4-2ABC-6F4E-9517-0607323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9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415E-F4B2-2145-8FBE-B1E9759C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5960A-C198-EF4B-806D-490083EC1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502DA-2909-A846-8268-449E369EC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39CEB-18C3-2542-842B-0D045EDA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F158-11DB-8249-90EE-99679889991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4DF0D-659E-E549-A541-6FECC0DF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CFD0C-3747-8C4F-89C1-DA078C7F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AA4-2ABC-6F4E-9517-0607323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6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AA2D-387D-1848-AB96-0417D7FB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08327-0331-3341-BB90-F6849DBBA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8FDC9-4B72-7246-A8AB-D3882260C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2C26C-3AD1-B146-8048-EB5A74061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395FC-594E-C747-9DD9-EFFCDDC9A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3650E-8375-2C4F-9882-DD570DEC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F158-11DB-8249-90EE-99679889991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CEEAC-F552-8C49-B890-F5568A08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DDD49-BF5A-E346-B1F8-0EBF6CE8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AA4-2ABC-6F4E-9517-0607323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EC1D-A4F2-774F-8044-C03BA6E1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1E4B2-243F-A146-9A21-6FDAB13F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F158-11DB-8249-90EE-99679889991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323FB-34A4-5241-8DB1-8F477645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F088F-01E9-5E4F-A307-2EA47C1C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AA4-2ABC-6F4E-9517-0607323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0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8C978E-BA47-B345-971A-FFB2333D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F158-11DB-8249-90EE-99679889991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4232A-BE93-CD4B-9C5E-FF51E8DB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18F81-DCE5-114F-9593-79BBC438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AA4-2ABC-6F4E-9517-0607323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9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4075-36EF-D64B-A6CC-2495864F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09A7-DDFA-444D-87A3-855364EBB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B2FA0-42EB-8C4A-ACC1-70EDBD3C5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77C7F-E432-B74E-B39D-32A44E50D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F158-11DB-8249-90EE-99679889991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C1CE6-892E-CC45-AF09-AE621A1B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D9DE7-112A-8045-9E17-3FE4E3E1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AA4-2ABC-6F4E-9517-0607323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6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A31A-716E-A04F-8D92-FDEDC26B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069F6-2919-1541-9E4F-2BD87EDCE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1E6D9-BB39-4141-8569-BC84F508B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F40C0-419A-5B46-A9CE-E310ACFC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F158-11DB-8249-90EE-99679889991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BE5D4-1C15-CA47-973D-D72464DD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82A9D-EC8C-0A4D-964C-FBA67F14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AA4-2ABC-6F4E-9517-0607323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560D3-5743-2D48-9033-EAD65EAE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7DB99-F127-644B-BC43-E9C012188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4C169-65DF-9F4C-89D3-9D39128D0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F158-11DB-8249-90EE-99679889991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82B63-97D3-B04C-B673-9E6FB643B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328C-C8B6-1546-A25F-E1C0C92EA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F3AA4-2ABC-6F4E-9517-0607323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3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4l8d7NukiCE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496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3E59BAF-E58A-4440-8DB3-CD279CA8E3AD}"/>
              </a:ext>
            </a:extLst>
          </p:cNvPr>
          <p:cNvSpPr txBox="1">
            <a:spLocks/>
          </p:cNvSpPr>
          <p:nvPr/>
        </p:nvSpPr>
        <p:spPr>
          <a:xfrm>
            <a:off x="1523998" y="5565471"/>
            <a:ext cx="9144000" cy="5500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spc="300" dirty="0">
                <a:solidFill>
                  <a:schemeClr val="bg1"/>
                </a:solidFill>
                <a:latin typeface="Acumin Pro Wide" panose="020B0504020202020204" pitchFamily="34" charset="77"/>
                <a:ea typeface="Baskerville" panose="02020502070401020303" pitchFamily="18" charset="0"/>
              </a:rPr>
              <a:t>SUMMIT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A65AF-252F-5D41-883B-692D6CA17490}"/>
              </a:ext>
            </a:extLst>
          </p:cNvPr>
          <p:cNvSpPr txBox="1"/>
          <p:nvPr/>
        </p:nvSpPr>
        <p:spPr>
          <a:xfrm>
            <a:off x="3120712" y="2051615"/>
            <a:ext cx="59505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spc="300" dirty="0">
                <a:solidFill>
                  <a:srgbClr val="D1FF42"/>
                </a:solidFill>
                <a:latin typeface="Acumin Pro" panose="020B0504020202020204" pitchFamily="34" charset="77"/>
              </a:rPr>
              <a:t>Warranty </a:t>
            </a:r>
          </a:p>
          <a:p>
            <a:pPr algn="ctr"/>
            <a:r>
              <a:rPr lang="en-US" sz="7000" spc="300" dirty="0">
                <a:solidFill>
                  <a:srgbClr val="D1FF42"/>
                </a:solidFill>
                <a:latin typeface="Acumin Pro" panose="020B0504020202020204" pitchFamily="34" charset="77"/>
              </a:rPr>
              <a:t>Best Practices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D31478-9013-2F45-B7CA-E5E78936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265" y="634724"/>
            <a:ext cx="2109467" cy="5500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F834E4-3119-CB48-9ED9-5F2CAB47B8C7}"/>
              </a:ext>
            </a:extLst>
          </p:cNvPr>
          <p:cNvCxnSpPr/>
          <p:nvPr/>
        </p:nvCxnSpPr>
        <p:spPr>
          <a:xfrm>
            <a:off x="6095997" y="4406900"/>
            <a:ext cx="0" cy="965200"/>
          </a:xfrm>
          <a:prstGeom prst="line">
            <a:avLst/>
          </a:prstGeom>
          <a:ln w="9525">
            <a:solidFill>
              <a:srgbClr val="D1FF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54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F15E2-1103-4CC6-A3BE-FCD3D1BA23C5}"/>
              </a:ext>
            </a:extLst>
          </p:cNvPr>
          <p:cNvSpPr txBox="1"/>
          <p:nvPr/>
        </p:nvSpPr>
        <p:spPr>
          <a:xfrm>
            <a:off x="162014" y="0"/>
            <a:ext cx="11512244" cy="518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7315200" algn="l"/>
                <a:tab pos="8116888" algn="l"/>
              </a:tabLst>
            </a:pPr>
            <a:r>
              <a:rPr lang="en-US" sz="2800" b="1" dirty="0">
                <a:solidFill>
                  <a:srgbClr val="002060"/>
                </a:solidFill>
                <a:latin typeface="Dosis SemiBold" pitchFamily="2" charset="0"/>
              </a:rPr>
              <a:t>Present State – Direct Portal Claims Entry or via Business Management Software </a:t>
            </a:r>
            <a:r>
              <a:rPr lang="en-US" sz="2800" b="1" dirty="0">
                <a:solidFill>
                  <a:srgbClr val="FF0000"/>
                </a:solidFill>
                <a:latin typeface="Dosis SemiBold" pitchFamily="2" charset="0"/>
              </a:rPr>
              <a:t> 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0E474B-1AAE-400F-A76C-4B65F6850099}"/>
              </a:ext>
            </a:extLst>
          </p:cNvPr>
          <p:cNvGraphicFramePr>
            <a:graphicFrameLocks noGrp="1"/>
          </p:cNvGraphicFramePr>
          <p:nvPr/>
        </p:nvGraphicFramePr>
        <p:xfrm>
          <a:off x="162014" y="554901"/>
          <a:ext cx="5424747" cy="6232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4314">
                  <a:extLst>
                    <a:ext uri="{9D8B030D-6E8A-4147-A177-3AD203B41FA5}">
                      <a16:colId xmlns:a16="http://schemas.microsoft.com/office/drawing/2014/main" val="3293117945"/>
                    </a:ext>
                  </a:extLst>
                </a:gridCol>
                <a:gridCol w="3350433">
                  <a:extLst>
                    <a:ext uri="{9D8B030D-6E8A-4147-A177-3AD203B41FA5}">
                      <a16:colId xmlns:a16="http://schemas.microsoft.com/office/drawing/2014/main" val="1921790455"/>
                    </a:ext>
                  </a:extLst>
                </a:gridCol>
              </a:tblGrid>
              <a:tr h="574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Platform Portal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2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OEM/TPA’s Supported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639301"/>
                  </a:ext>
                </a:extLst>
              </a:tr>
              <a:tr h="387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ServicePower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GE, LG, Electrolux, BSH, AIG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625545"/>
                  </a:ext>
                </a:extLst>
              </a:tr>
              <a:tr h="7113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ServiceBench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Whirlpool, Carrier Enterprise, Sharp, Samsung (limited), Lowes, Cinch, HomeServe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363161"/>
                  </a:ext>
                </a:extLst>
              </a:tr>
              <a:tr h="3692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NSA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 supporting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787883"/>
                  </a:ext>
                </a:extLst>
              </a:tr>
              <a:tr h="349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Samsung GSPN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Samsung, Dacor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814088"/>
                  </a:ext>
                </a:extLst>
              </a:tr>
              <a:tr h="340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LG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LG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282243"/>
                  </a:ext>
                </a:extLst>
              </a:tr>
              <a:tr h="340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Alliance Laundry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Speed Queen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40025"/>
                  </a:ext>
                </a:extLst>
              </a:tr>
              <a:tr h="3400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ServiceLive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 supporting TPA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540567"/>
                  </a:ext>
                </a:extLst>
              </a:tr>
              <a:tr h="3400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Fidelity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 supporting TPA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312615"/>
                  </a:ext>
                </a:extLst>
              </a:tr>
              <a:tr h="3400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OnPoint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 Supporting TPA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93470"/>
                  </a:ext>
                </a:extLst>
              </a:tr>
              <a:tr h="474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New Leaf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 supporting TPA using CSGI connected to SP/SB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437444"/>
                  </a:ext>
                </a:extLst>
              </a:tr>
              <a:tr h="371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AHS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 Supporting TPA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321986"/>
                  </a:ext>
                </a:extLst>
              </a:tr>
              <a:tr h="3400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Cinch Home Services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ServiceBench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4494775"/>
                  </a:ext>
                </a:extLst>
              </a:tr>
              <a:tr h="368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Davisware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HVAC, Appliance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65581"/>
                  </a:ext>
                </a:extLst>
              </a:tr>
              <a:tr h="5514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Dispatch.me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 Industry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5012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9879A3-5109-499C-BC6B-0AE5CF9237B8}"/>
              </a:ext>
            </a:extLst>
          </p:cNvPr>
          <p:cNvGraphicFramePr>
            <a:graphicFrameLocks noGrp="1"/>
          </p:cNvGraphicFramePr>
          <p:nvPr/>
        </p:nvGraphicFramePr>
        <p:xfrm>
          <a:off x="6621645" y="658835"/>
          <a:ext cx="5408341" cy="602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723">
                  <a:extLst>
                    <a:ext uri="{9D8B030D-6E8A-4147-A177-3AD203B41FA5}">
                      <a16:colId xmlns:a16="http://schemas.microsoft.com/office/drawing/2014/main" val="3582339585"/>
                    </a:ext>
                  </a:extLst>
                </a:gridCol>
                <a:gridCol w="3751618">
                  <a:extLst>
                    <a:ext uri="{9D8B030D-6E8A-4147-A177-3AD203B41FA5}">
                      <a16:colId xmlns:a16="http://schemas.microsoft.com/office/drawing/2014/main" val="3652887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Servicer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User Industries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61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Appliances, HVAC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684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Davisware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HVAC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656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Appliances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991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FieldEdge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Appliance, Electrical, HVAC, Plumbing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22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Housecall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Appliances, Electrical, HVAC, Plumbing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66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GetJobber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HVAC, Plumbing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8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Service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Appliances, Electrical, HVAC, Pest Control, Plumbing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37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ServiceDesk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Appliances, 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39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ServiceBench 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Appliances, TPA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5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ServicePower 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Appliances, TPA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1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Service Titan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Electrical, HVAC, Plumbing, Pest Control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157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WalkAbout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Appliances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30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Workiz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Appliances, Electrical, HVAC, Plumbing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376087"/>
                  </a:ext>
                </a:extLst>
              </a:tr>
            </a:tbl>
          </a:graphicData>
        </a:graphic>
      </p:graphicFrame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C9E6841B-B4C6-49F8-B8D6-515CF1343EFC}"/>
              </a:ext>
            </a:extLst>
          </p:cNvPr>
          <p:cNvSpPr/>
          <p:nvPr/>
        </p:nvSpPr>
        <p:spPr>
          <a:xfrm>
            <a:off x="5547360" y="3305580"/>
            <a:ext cx="1097280" cy="36576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A53CC567-4649-473B-AF8A-9C105EA62832}"/>
              </a:ext>
            </a:extLst>
          </p:cNvPr>
          <p:cNvSpPr/>
          <p:nvPr/>
        </p:nvSpPr>
        <p:spPr>
          <a:xfrm>
            <a:off x="5561728" y="4964650"/>
            <a:ext cx="1097280" cy="36576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5E320B2E-9226-46B9-8C48-62DDFED071B6}"/>
              </a:ext>
            </a:extLst>
          </p:cNvPr>
          <p:cNvSpPr/>
          <p:nvPr/>
        </p:nvSpPr>
        <p:spPr>
          <a:xfrm>
            <a:off x="5555563" y="1841110"/>
            <a:ext cx="1097280" cy="36576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04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2635607-3075-FB41-9B9C-38337719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3979"/>
            <a:ext cx="12192000" cy="738777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9B0E9B5-6AB3-4C4A-8671-F2391B54F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27" y="5914458"/>
            <a:ext cx="1257300" cy="327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6E4347-BADB-4913-9B25-89AC31FCE4E7}"/>
              </a:ext>
            </a:extLst>
          </p:cNvPr>
          <p:cNvSpPr txBox="1"/>
          <p:nvPr/>
        </p:nvSpPr>
        <p:spPr>
          <a:xfrm>
            <a:off x="473327" y="866924"/>
            <a:ext cx="1092797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Difficulty understanding Rejection Messages</a:t>
            </a: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;    Examples: Duplicate Document, Approval total 0, Description/Failure Incomplete, Cosmetic Warranty not covered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New Rejection Messages</a:t>
            </a: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;  Customer Last Names do not Match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none" strike="noStrike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Acumin Pro" panose="020B05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No Contact with the Manufacturer or Portal</a:t>
            </a: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:   Getting a clear explanation as to “how” to correct the rejections messages mentioned above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Part Rejections</a:t>
            </a:r>
            <a:endParaRPr lang="en-US" sz="2000" b="1" dirty="0">
              <a:effectLst/>
              <a:latin typeface="Acumin Pro" panose="020B05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34607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No parts were verified by distributor – who has the answer the manufacturer or the PD?</a:t>
            </a:r>
          </a:p>
          <a:p>
            <a:pPr marR="0" indent="34607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Truck stock – technicians need to know the PD and the Invoice # </a:t>
            </a:r>
          </a:p>
          <a:p>
            <a:pPr marR="0" indent="34607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How to process parts supplied by the manufacturer</a:t>
            </a:r>
          </a:p>
          <a:p>
            <a:pPr marR="0" indent="34607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Inactive Part Number – what is the new substitute part number?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Acumin Pro" panose="020B0504020202020204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Acumin Pro" panose="020B0504020202020204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3200" dirty="0">
              <a:latin typeface="Acumin Pro" panose="020B0504020202020204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C876CFB8-4DE8-4286-BEC2-19A42BA7AF69}"/>
              </a:ext>
            </a:extLst>
          </p:cNvPr>
          <p:cNvSpPr txBox="1">
            <a:spLocks/>
          </p:cNvSpPr>
          <p:nvPr/>
        </p:nvSpPr>
        <p:spPr>
          <a:xfrm>
            <a:off x="1532584" y="177948"/>
            <a:ext cx="8809463" cy="6024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cumin Pro"/>
              </a:rPr>
              <a:t>Our Experience with Claims Processing</a:t>
            </a:r>
          </a:p>
        </p:txBody>
      </p:sp>
    </p:spTree>
    <p:extLst>
      <p:ext uri="{BB962C8B-B14F-4D97-AF65-F5344CB8AC3E}">
        <p14:creationId xmlns:p14="http://schemas.microsoft.com/office/powerpoint/2010/main" val="2351308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2635607-3075-FB41-9B9C-38337719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3979"/>
            <a:ext cx="12192000" cy="738777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9B0E9B5-6AB3-4C4A-8671-F2391B54F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082" y="6163640"/>
            <a:ext cx="1257300" cy="327321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C876CFB8-4DE8-4286-BEC2-19A42BA7AF69}"/>
              </a:ext>
            </a:extLst>
          </p:cNvPr>
          <p:cNvSpPr txBox="1">
            <a:spLocks/>
          </p:cNvSpPr>
          <p:nvPr/>
        </p:nvSpPr>
        <p:spPr>
          <a:xfrm>
            <a:off x="1532585" y="222701"/>
            <a:ext cx="8809463" cy="6024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cumin Pro"/>
              </a:rPr>
              <a:t>Our Experience with Claims 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A53D3-C165-4778-9778-1DB5FD038CF7}"/>
              </a:ext>
            </a:extLst>
          </p:cNvPr>
          <p:cNvSpPr txBox="1"/>
          <p:nvPr/>
        </p:nvSpPr>
        <p:spPr>
          <a:xfrm>
            <a:off x="710233" y="952496"/>
            <a:ext cx="8701849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Know your Time Limits by Manufacturer</a:t>
            </a:r>
            <a:endParaRPr lang="en-US" sz="2000" b="1" dirty="0">
              <a:effectLst/>
              <a:latin typeface="Acumin Pro" panose="020B05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34607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How long do you have to file a claim after its completed?</a:t>
            </a:r>
          </a:p>
          <a:p>
            <a:pPr marR="0" indent="34607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How long do you have to fix a rejected claim after it is filed?</a:t>
            </a:r>
          </a:p>
          <a:p>
            <a:pPr marR="0" indent="34607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How long do you have to file a claim for customer education?</a:t>
            </a:r>
          </a:p>
          <a:p>
            <a:pPr marR="0" indent="34607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How long do you have to file a installation claim?</a:t>
            </a:r>
          </a:p>
          <a:p>
            <a:pPr marR="0" indent="34607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When does your authorization/concession expire?</a:t>
            </a:r>
          </a:p>
          <a:p>
            <a:pPr marR="0" indent="34607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When does your parts distributor invoice expire?</a:t>
            </a:r>
          </a:p>
          <a:p>
            <a:pPr marR="0" indent="34607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Do any of your parts have an extended warranty?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cumin Pro" panose="020B0504020202020204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The Value of the Purchase Date</a:t>
            </a:r>
            <a:r>
              <a:rPr lang="en-US" sz="2000" u="sng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 most important field on a warranty claim because it calculates the warranty coverage; Missing Purchase Date, Invalid Purchase Date, Purchase Date Changed, Out of Warranty, Purchase Date Too Early, etc.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cumin Pro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7083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07D62-D9DC-D945-8246-8BD687456863}"/>
              </a:ext>
            </a:extLst>
          </p:cNvPr>
          <p:cNvSpPr/>
          <p:nvPr/>
        </p:nvSpPr>
        <p:spPr>
          <a:xfrm>
            <a:off x="7893469" y="-85"/>
            <a:ext cx="4296227" cy="5515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956362-1985-2242-AC3D-E6F9F1187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5" y="6121148"/>
            <a:ext cx="1223935" cy="319124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1047C94-F25C-1C47-B40B-0B6192D23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385" y="5515428"/>
            <a:ext cx="4340394" cy="26300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CDD2DA-EFDC-0C40-B4F4-5EDB56B6ADD6}"/>
              </a:ext>
            </a:extLst>
          </p:cNvPr>
          <p:cNvSpPr/>
          <p:nvPr/>
        </p:nvSpPr>
        <p:spPr>
          <a:xfrm>
            <a:off x="0" y="-85"/>
            <a:ext cx="7871385" cy="320596"/>
          </a:xfrm>
          <a:prstGeom prst="rect">
            <a:avLst/>
          </a:prstGeom>
          <a:solidFill>
            <a:srgbClr val="D1FF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D7ED1-44CC-4FD5-A6C4-EF6B48E1A656}"/>
              </a:ext>
            </a:extLst>
          </p:cNvPr>
          <p:cNvSpPr txBox="1"/>
          <p:nvPr/>
        </p:nvSpPr>
        <p:spPr>
          <a:xfrm>
            <a:off x="230954" y="200167"/>
            <a:ext cx="7063486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D1FF42"/>
                </a:solidFill>
                <a:latin typeface="Acumin Pro" panose="020B0504020202020204"/>
              </a:rPr>
              <a:t>Warranty Best Practices – Top 10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1FF42"/>
                </a:solidFill>
                <a:latin typeface="Acumin Pro" panose="020B0504020202020204"/>
              </a:rPr>
              <a:t>File Claims in a Timely Manner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1FF42"/>
                </a:solidFill>
                <a:latin typeface="Acumin Pro" panose="020B0504020202020204"/>
              </a:rPr>
              <a:t>Check the Status of your claims Frequently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1FF42"/>
                </a:solidFill>
                <a:latin typeface="Acumin Pro" panose="020B0504020202020204"/>
              </a:rPr>
              <a:t>When Ordering Parts Note Customers Last Name on Order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1FF42"/>
                </a:solidFill>
                <a:latin typeface="Acumin Pro" panose="020B0504020202020204"/>
              </a:rPr>
              <a:t>Note in Service Performed if job is a Recall/Callback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1FF42"/>
                </a:solidFill>
                <a:latin typeface="Acumin Pro" panose="020B0504020202020204"/>
              </a:rPr>
              <a:t>Take Pictures of the Customer’s Proof of Purchase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1FF42"/>
                </a:solidFill>
                <a:latin typeface="Acumin Pro" panose="020B0504020202020204"/>
              </a:rPr>
              <a:t>Encourage Customers to Register their Products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1FF42"/>
                </a:solidFill>
                <a:latin typeface="Acumin Pro" panose="020B0504020202020204"/>
              </a:rPr>
              <a:t>Use Entitlement to verify Warranty Eligibility – don’t take it for granted from call centers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1FF42"/>
                </a:solidFill>
                <a:latin typeface="Acumin Pro" panose="020B0504020202020204"/>
              </a:rPr>
              <a:t>Always use the full engineering model number  - not the sales model number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1FF42"/>
                </a:solidFill>
                <a:latin typeface="Acumin Pro" panose="020B0504020202020204"/>
              </a:rPr>
              <a:t>Include initial product issue in the Service Performed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1FF42"/>
                </a:solidFill>
                <a:latin typeface="Acumin Pro" panose="020B0504020202020204"/>
              </a:rPr>
              <a:t>Never file a claim without the Parts Distributor, Parts Invoice# and Exact Price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D1FF42"/>
                </a:solidFill>
                <a:latin typeface="Acumin Pro" panose="020B0504020202020204"/>
              </a:rPr>
              <a:t>	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D1FF42"/>
              </a:solidFill>
              <a:latin typeface="Acumin Pro" panose="020B0504020202020204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D1FF42"/>
              </a:solidFill>
              <a:latin typeface="Acumin Pro" panose="020B0504020202020204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D1FF42"/>
              </a:solidFill>
              <a:latin typeface="Acumin Pro" panose="020B0504020202020204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D1FF42"/>
              </a:solidFill>
              <a:latin typeface="Acumin Pro" panose="020B05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00AA5-B58D-4B56-AF51-3004DD4D60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15"/>
          <a:stretch/>
        </p:blipFill>
        <p:spPr>
          <a:xfrm>
            <a:off x="7893468" y="320511"/>
            <a:ext cx="4296227" cy="50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18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2635607-3075-FB41-9B9C-38337719E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43979"/>
            <a:ext cx="12192000" cy="151402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9B0E9B5-6AB3-4C4A-8671-F2391B54F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082" y="6163640"/>
            <a:ext cx="1257300" cy="327321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C876CFB8-4DE8-4286-BEC2-19A42BA7AF69}"/>
              </a:ext>
            </a:extLst>
          </p:cNvPr>
          <p:cNvSpPr txBox="1">
            <a:spLocks/>
          </p:cNvSpPr>
          <p:nvPr/>
        </p:nvSpPr>
        <p:spPr>
          <a:xfrm>
            <a:off x="1532585" y="222701"/>
            <a:ext cx="8809463" cy="6024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Acumin Pro"/>
            </a:endParaRPr>
          </a:p>
        </p:txBody>
      </p:sp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CE7ABEE8-F69A-4E31-AD15-7764D434C9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1" b="4756"/>
          <a:stretch/>
        </p:blipFill>
        <p:spPr>
          <a:xfrm>
            <a:off x="1845854" y="367039"/>
            <a:ext cx="849619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7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525E808-68C5-E345-9847-F941E3818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7156" y="-431209"/>
            <a:ext cx="7634998" cy="46355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456F19-3F31-9246-8D80-82D92614C0B8}"/>
              </a:ext>
            </a:extLst>
          </p:cNvPr>
          <p:cNvSpPr/>
          <p:nvPr/>
        </p:nvSpPr>
        <p:spPr>
          <a:xfrm>
            <a:off x="405649" y="336114"/>
            <a:ext cx="4229852" cy="54418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E59BAF-E58A-4440-8DB3-CD279CA8E3AD}"/>
              </a:ext>
            </a:extLst>
          </p:cNvPr>
          <p:cNvSpPr txBox="1">
            <a:spLocks/>
          </p:cNvSpPr>
          <p:nvPr/>
        </p:nvSpPr>
        <p:spPr>
          <a:xfrm>
            <a:off x="362106" y="5971871"/>
            <a:ext cx="9144000" cy="5500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b="1" spc="300" dirty="0">
                <a:solidFill>
                  <a:schemeClr val="bg1"/>
                </a:solidFill>
                <a:latin typeface="Acumin Pro Wide" panose="020B0504020202020204" pitchFamily="34" charset="77"/>
                <a:ea typeface="Baskerville" panose="02020502070401020303" pitchFamily="18" charset="0"/>
              </a:rPr>
              <a:t>SUMMIT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A65AF-252F-5D41-883B-692D6CA17490}"/>
              </a:ext>
            </a:extLst>
          </p:cNvPr>
          <p:cNvSpPr txBox="1"/>
          <p:nvPr/>
        </p:nvSpPr>
        <p:spPr>
          <a:xfrm>
            <a:off x="6737301" y="1182231"/>
            <a:ext cx="59505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spc="300" dirty="0">
                <a:solidFill>
                  <a:srgbClr val="D1FF42"/>
                </a:solidFill>
                <a:latin typeface="Acumin Pro" panose="020B0504020202020204" pitchFamily="34" charset="77"/>
              </a:rPr>
              <a:t>Thank you </a:t>
            </a:r>
          </a:p>
          <a:p>
            <a:endParaRPr lang="en-US" sz="7000" spc="300" dirty="0">
              <a:solidFill>
                <a:srgbClr val="D1FF42"/>
              </a:solidFill>
              <a:latin typeface="Acumin Pro" panose="020B0504020202020204" pitchFamily="34" charset="77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D31478-9013-2F45-B7CA-E5E78936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0" y="6025879"/>
            <a:ext cx="1534886" cy="4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19CB0-D4BD-46CC-AA5E-F575CB7A0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90" y="1197736"/>
            <a:ext cx="5451043" cy="421722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15CD83F-DFA9-42EC-9C8F-9BC1BB949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521" y="3420080"/>
            <a:ext cx="5304750" cy="19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5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BD51A8-0AB3-4548-A661-C49664FCB8B6}"/>
              </a:ext>
            </a:extLst>
          </p:cNvPr>
          <p:cNvSpPr/>
          <p:nvPr/>
        </p:nvSpPr>
        <p:spPr>
          <a:xfrm>
            <a:off x="579368" y="432820"/>
            <a:ext cx="61345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D1FF42"/>
                </a:solidFill>
                <a:latin typeface="Acumin Pro" panose="020B0504020202020204" pitchFamily="34" charset="77"/>
                <a:ea typeface="Baskerville SemiBold" panose="02020502070401020303" pitchFamily="18" charset="0"/>
              </a:rPr>
              <a:t>Service </a:t>
            </a:r>
          </a:p>
          <a:p>
            <a:r>
              <a:rPr lang="en-US" sz="8000" dirty="0">
                <a:solidFill>
                  <a:srgbClr val="D1FF42"/>
                </a:solidFill>
                <a:latin typeface="Acumin Pro" panose="020B0504020202020204" pitchFamily="34" charset="77"/>
                <a:ea typeface="Baskerville SemiBold" panose="02020502070401020303" pitchFamily="18" charset="0"/>
              </a:rPr>
              <a:t>I have to!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729E1-619E-D749-A903-A96900423606}"/>
              </a:ext>
            </a:extLst>
          </p:cNvPr>
          <p:cNvSpPr/>
          <p:nvPr/>
        </p:nvSpPr>
        <p:spPr>
          <a:xfrm>
            <a:off x="1095076" y="3785746"/>
            <a:ext cx="5400109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cumin Pro" panose="020B0504020202020204" pitchFamily="34" charset="77"/>
              </a:rPr>
              <a:t>Don’t fall into the trap!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pPr lvl="1">
              <a:lnSpc>
                <a:spcPct val="150000"/>
              </a:lnSpc>
            </a:pPr>
            <a:r>
              <a:rPr lang="en-CA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Selling any product or service must generate sustainable profits, or it's not a sound business strategy. </a:t>
            </a:r>
            <a:r>
              <a:rPr lang="en-US" sz="2000" dirty="0">
                <a:solidFill>
                  <a:schemeClr val="bg1"/>
                </a:solidFill>
                <a:latin typeface="Acumin Pro" panose="020B0504020202020204" pitchFamily="34" charset="77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107D62-D9DC-D945-8246-8BD687456863}"/>
              </a:ext>
            </a:extLst>
          </p:cNvPr>
          <p:cNvSpPr/>
          <p:nvPr/>
        </p:nvSpPr>
        <p:spPr>
          <a:xfrm>
            <a:off x="7893470" y="373486"/>
            <a:ext cx="3719162" cy="431462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08613-7F35-3C4D-9FC7-C17513D396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09574" y="718685"/>
            <a:ext cx="5294069" cy="3969429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956362-1985-2242-AC3D-E6F9F1187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0" y="6025879"/>
            <a:ext cx="1534886" cy="4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9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BD51A8-0AB3-4548-A661-C49664FCB8B6}"/>
              </a:ext>
            </a:extLst>
          </p:cNvPr>
          <p:cNvSpPr/>
          <p:nvPr/>
        </p:nvSpPr>
        <p:spPr>
          <a:xfrm>
            <a:off x="610916" y="1249252"/>
            <a:ext cx="62535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D1FF42"/>
                </a:solidFill>
                <a:latin typeface="Acumin Pro" panose="020B0504020202020204" pitchFamily="34" charset="77"/>
                <a:ea typeface="Baskerville SemiBold" panose="02020502070401020303" pitchFamily="18" charset="0"/>
              </a:rPr>
              <a:t>To a manufacturer warranty is a cost. </a:t>
            </a:r>
          </a:p>
          <a:p>
            <a:pPr algn="ctr"/>
            <a:endParaRPr lang="en-US" sz="4400" dirty="0">
              <a:solidFill>
                <a:srgbClr val="D1FF42"/>
              </a:solidFill>
              <a:latin typeface="Acumin Pro" panose="020B0504020202020204" pitchFamily="34" charset="77"/>
              <a:ea typeface="Baskerville SemiBold" panose="02020502070401020303" pitchFamily="18" charset="0"/>
            </a:endParaRPr>
          </a:p>
          <a:p>
            <a:pPr algn="ctr"/>
            <a:r>
              <a:rPr lang="en-US" sz="4400" dirty="0">
                <a:solidFill>
                  <a:srgbClr val="D1FF42"/>
                </a:solidFill>
                <a:latin typeface="Acumin Pro" panose="020B0504020202020204" pitchFamily="34" charset="77"/>
                <a:ea typeface="Baskerville SemiBold" panose="02020502070401020303" pitchFamily="18" charset="0"/>
              </a:rPr>
              <a:t>Their mandate is to </a:t>
            </a:r>
          </a:p>
          <a:p>
            <a:pPr algn="ctr"/>
            <a:r>
              <a:rPr lang="en-US" sz="4400" dirty="0">
                <a:solidFill>
                  <a:srgbClr val="D1FF42"/>
                </a:solidFill>
                <a:latin typeface="Acumin Pro" panose="020B0504020202020204" pitchFamily="34" charset="77"/>
                <a:ea typeface="Baskerville SemiBold" panose="02020502070401020303" pitchFamily="18" charset="0"/>
              </a:rPr>
              <a:t>lower costs.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107D62-D9DC-D945-8246-8BD687456863}"/>
              </a:ext>
            </a:extLst>
          </p:cNvPr>
          <p:cNvSpPr/>
          <p:nvPr/>
        </p:nvSpPr>
        <p:spPr>
          <a:xfrm>
            <a:off x="7893469" y="-85"/>
            <a:ext cx="4296227" cy="5515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08613-7F35-3C4D-9FC7-C17513D396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1385" y="0"/>
            <a:ext cx="6404283" cy="5515428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956362-1985-2242-AC3D-E6F9F1187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65" y="6121148"/>
            <a:ext cx="1223935" cy="319124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1047C94-F25C-1C47-B40B-0B6192D23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385" y="5515428"/>
            <a:ext cx="4340394" cy="26300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CDD2DA-EFDC-0C40-B4F4-5EDB56B6ADD6}"/>
              </a:ext>
            </a:extLst>
          </p:cNvPr>
          <p:cNvSpPr/>
          <p:nvPr/>
        </p:nvSpPr>
        <p:spPr>
          <a:xfrm>
            <a:off x="0" y="-85"/>
            <a:ext cx="7871385" cy="320596"/>
          </a:xfrm>
          <a:prstGeom prst="rect">
            <a:avLst/>
          </a:prstGeom>
          <a:solidFill>
            <a:srgbClr val="D1FF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5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1047C94-F25C-1C47-B40B-0B6192D23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30846" y="1341982"/>
            <a:ext cx="7018706" cy="4253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BD51A8-0AB3-4548-A661-C49664FCB8B6}"/>
              </a:ext>
            </a:extLst>
          </p:cNvPr>
          <p:cNvSpPr/>
          <p:nvPr/>
        </p:nvSpPr>
        <p:spPr>
          <a:xfrm>
            <a:off x="405502" y="369320"/>
            <a:ext cx="68652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dirty="0"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CA" sz="44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 service department provides a complete </a:t>
            </a:r>
          </a:p>
          <a:p>
            <a:r>
              <a:rPr lang="en-CA" sz="44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end-to-end purchase experience for your customers.</a:t>
            </a:r>
          </a:p>
          <a:p>
            <a:endParaRPr lang="en-CA" sz="4400" dirty="0">
              <a:latin typeface="Acumin Pro" panose="020B05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4400" dirty="0"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CA" sz="4400" dirty="0"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hen executed well,  customers keep coming back.</a:t>
            </a:r>
            <a:endParaRPr lang="en-US" sz="4400" dirty="0">
              <a:latin typeface="Acumin Pro" panose="020B0504020202020204"/>
              <a:ea typeface="Baskerville SemiBold" panose="02020502070401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107D62-D9DC-D945-8246-8BD687456863}"/>
              </a:ext>
            </a:extLst>
          </p:cNvPr>
          <p:cNvSpPr/>
          <p:nvPr/>
        </p:nvSpPr>
        <p:spPr>
          <a:xfrm>
            <a:off x="7829167" y="491558"/>
            <a:ext cx="3751917" cy="58725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08613-7F35-3C4D-9FC7-C17513D396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70772" y="1476665"/>
            <a:ext cx="5200137" cy="39022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A9259DC-13F8-B447-A9B1-B94DD6FB7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17" y="5980886"/>
            <a:ext cx="1471884" cy="3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5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60A0866-6A3A-CE41-A757-B1AC31D263AA}"/>
              </a:ext>
            </a:extLst>
          </p:cNvPr>
          <p:cNvSpPr/>
          <p:nvPr/>
        </p:nvSpPr>
        <p:spPr>
          <a:xfrm>
            <a:off x="760126" y="2180905"/>
            <a:ext cx="1197204" cy="1197204"/>
          </a:xfrm>
          <a:prstGeom prst="ellipse">
            <a:avLst/>
          </a:prstGeom>
          <a:solidFill>
            <a:srgbClr val="D1F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729E1-619E-D749-A903-A96900423606}"/>
              </a:ext>
            </a:extLst>
          </p:cNvPr>
          <p:cNvSpPr/>
          <p:nvPr/>
        </p:nvSpPr>
        <p:spPr>
          <a:xfrm>
            <a:off x="1256457" y="3154971"/>
            <a:ext cx="305686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cumin Pro" panose="020B0504020202020204" pitchFamily="34" charset="77"/>
              </a:rPr>
              <a:t>Offer what the Big Box </a:t>
            </a:r>
          </a:p>
          <a:p>
            <a:r>
              <a:rPr lang="en-US" sz="2400" dirty="0">
                <a:latin typeface="Acumin Pro" panose="020B0504020202020204" pitchFamily="34" charset="77"/>
              </a:rPr>
              <a:t>can’t</a:t>
            </a:r>
          </a:p>
          <a:p>
            <a:endParaRPr lang="en-US" sz="2400" dirty="0">
              <a:latin typeface="Acumin Pro" panose="020B0504020202020204" pitchFamily="34" charset="77"/>
            </a:endParaRPr>
          </a:p>
          <a:p>
            <a:endParaRPr lang="en-US" sz="2400" dirty="0">
              <a:latin typeface="Acumin Pro" panose="020B0504020202020204" pitchFamily="34" charset="77"/>
            </a:endParaRPr>
          </a:p>
          <a:p>
            <a:endParaRPr lang="en-US" sz="2400" dirty="0">
              <a:latin typeface="Acumin Pro" panose="020B0504020202020204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F8A646-8E2F-D944-A355-50C2D4303776}"/>
              </a:ext>
            </a:extLst>
          </p:cNvPr>
          <p:cNvSpPr/>
          <p:nvPr/>
        </p:nvSpPr>
        <p:spPr>
          <a:xfrm>
            <a:off x="1198151" y="2615393"/>
            <a:ext cx="335753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cumin Pro Wide" panose="020B0504020202020204" pitchFamily="34" charset="77"/>
              </a:rPr>
              <a:t>Differentiates </a:t>
            </a:r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F382949-AC8F-984D-A095-0BF7678CC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838" y="-1393064"/>
            <a:ext cx="4130049" cy="250753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B4483617-40E8-924A-8B4B-87E88BFF10C5}"/>
              </a:ext>
            </a:extLst>
          </p:cNvPr>
          <p:cNvSpPr/>
          <p:nvPr/>
        </p:nvSpPr>
        <p:spPr>
          <a:xfrm>
            <a:off x="4532394" y="2180905"/>
            <a:ext cx="1197204" cy="1197204"/>
          </a:xfrm>
          <a:prstGeom prst="ellipse">
            <a:avLst/>
          </a:prstGeom>
          <a:solidFill>
            <a:srgbClr val="D1F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429AC0-C5E1-2C4C-80B3-3793ECB5C4A4}"/>
              </a:ext>
            </a:extLst>
          </p:cNvPr>
          <p:cNvSpPr/>
          <p:nvPr/>
        </p:nvSpPr>
        <p:spPr>
          <a:xfrm>
            <a:off x="5028725" y="3154971"/>
            <a:ext cx="2693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cumin Pro" panose="020B0504020202020204" pitchFamily="34" charset="77"/>
              </a:rPr>
              <a:t>New Model Training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32DB23-55A2-084A-8FC5-21DE059910E3}"/>
              </a:ext>
            </a:extLst>
          </p:cNvPr>
          <p:cNvSpPr/>
          <p:nvPr/>
        </p:nvSpPr>
        <p:spPr>
          <a:xfrm>
            <a:off x="4970419" y="2615393"/>
            <a:ext cx="335753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cumin Pro Wide" panose="020B0504020202020204" pitchFamily="34" charset="77"/>
              </a:rPr>
              <a:t>Technical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F543663-1BB8-C642-BCEB-7D125C8CCB67}"/>
              </a:ext>
            </a:extLst>
          </p:cNvPr>
          <p:cNvSpPr/>
          <p:nvPr/>
        </p:nvSpPr>
        <p:spPr>
          <a:xfrm>
            <a:off x="8395838" y="2180905"/>
            <a:ext cx="1197204" cy="1197204"/>
          </a:xfrm>
          <a:prstGeom prst="ellipse">
            <a:avLst/>
          </a:prstGeom>
          <a:solidFill>
            <a:srgbClr val="D1F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CC3970-804E-F44C-9D2E-26FA7BC19388}"/>
              </a:ext>
            </a:extLst>
          </p:cNvPr>
          <p:cNvSpPr/>
          <p:nvPr/>
        </p:nvSpPr>
        <p:spPr>
          <a:xfrm>
            <a:off x="8892169" y="3154971"/>
            <a:ext cx="1731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cumin Pro" panose="020B0504020202020204" pitchFamily="34" charset="77"/>
              </a:rPr>
              <a:t>Slow Season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CFDD15-4E84-704C-B525-0B2B800F9DF9}"/>
              </a:ext>
            </a:extLst>
          </p:cNvPr>
          <p:cNvSpPr/>
          <p:nvPr/>
        </p:nvSpPr>
        <p:spPr>
          <a:xfrm>
            <a:off x="8841692" y="2608064"/>
            <a:ext cx="335753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cumin Pro Wide" panose="020B0504020202020204" pitchFamily="34" charset="77"/>
              </a:rPr>
              <a:t>Filler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12F720-B3D2-354A-9A44-A1CF55956B60}"/>
              </a:ext>
            </a:extLst>
          </p:cNvPr>
          <p:cNvSpPr/>
          <p:nvPr/>
        </p:nvSpPr>
        <p:spPr>
          <a:xfrm>
            <a:off x="760126" y="935065"/>
            <a:ext cx="99164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050128"/>
                </a:solidFill>
                <a:latin typeface="Acumin Pro" panose="020B0504020202020204" pitchFamily="34" charset="77"/>
              </a:rPr>
              <a:t>Benefits of Warranty Service</a:t>
            </a:r>
            <a:endParaRPr lang="en-US" sz="5000" b="1" dirty="0">
              <a:solidFill>
                <a:srgbClr val="050128"/>
              </a:solidFill>
              <a:latin typeface="Acumin Pro Wide" panose="020B0504020202020204" pitchFamily="34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81D170-6181-4F44-860B-2D5611C87AB5}"/>
              </a:ext>
            </a:extLst>
          </p:cNvPr>
          <p:cNvSpPr/>
          <p:nvPr/>
        </p:nvSpPr>
        <p:spPr>
          <a:xfrm>
            <a:off x="1276270" y="3812597"/>
            <a:ext cx="2841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Acumin Pro" panose="020B0504020202020204" pitchFamily="34" charset="77"/>
            </a:endParaRPr>
          </a:p>
          <a:p>
            <a:r>
              <a:rPr lang="en-US" sz="2400" dirty="0">
                <a:latin typeface="Acumin Pro" panose="020B0504020202020204" pitchFamily="34" charset="77"/>
              </a:rPr>
              <a:t>Promote your service offering</a:t>
            </a:r>
          </a:p>
          <a:p>
            <a:endParaRPr lang="en-US" sz="2400" dirty="0">
              <a:latin typeface="Acumin Pro" panose="020B0504020202020204" pitchFamily="34" charset="77"/>
            </a:endParaRPr>
          </a:p>
          <a:p>
            <a:r>
              <a:rPr lang="en-US" sz="2400" dirty="0">
                <a:latin typeface="Acumin Pro" panose="020B0504020202020204" pitchFamily="34" charset="77"/>
              </a:rPr>
              <a:t>Brand Alignment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F71F9C-3B9D-424C-828A-38990540C645}"/>
              </a:ext>
            </a:extLst>
          </p:cNvPr>
          <p:cNvSpPr/>
          <p:nvPr/>
        </p:nvSpPr>
        <p:spPr>
          <a:xfrm>
            <a:off x="5048170" y="3812597"/>
            <a:ext cx="2841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cumin Pro" panose="020B0504020202020204" pitchFamily="34" charset="77"/>
              </a:rPr>
              <a:t>1-800 Tech Hotline</a:t>
            </a:r>
          </a:p>
          <a:p>
            <a:endParaRPr lang="en-US" sz="2400" dirty="0">
              <a:latin typeface="Acumin Pro" panose="020B0504020202020204" pitchFamily="34" charset="77"/>
            </a:endParaRPr>
          </a:p>
          <a:p>
            <a:r>
              <a:rPr lang="en-US" sz="2400" dirty="0">
                <a:latin typeface="Acumin Pro" panose="020B0504020202020204" pitchFamily="34" charset="77"/>
              </a:rPr>
              <a:t>Service Matters.com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0A9564-9E8E-5446-AFFB-D8B471367BED}"/>
              </a:ext>
            </a:extLst>
          </p:cNvPr>
          <p:cNvSpPr/>
          <p:nvPr/>
        </p:nvSpPr>
        <p:spPr>
          <a:xfrm>
            <a:off x="8892169" y="3812597"/>
            <a:ext cx="2841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cumin Pro" panose="020B0504020202020204" pitchFamily="34" charset="77"/>
              </a:rPr>
              <a:t>Product Recalls</a:t>
            </a:r>
          </a:p>
          <a:p>
            <a:endParaRPr lang="en-US" sz="2400" dirty="0">
              <a:latin typeface="Acumin Pro" panose="020B0504020202020204" pitchFamily="34" charset="77"/>
            </a:endParaRPr>
          </a:p>
          <a:p>
            <a:r>
              <a:rPr lang="en-US" sz="2400" dirty="0">
                <a:latin typeface="Acumin Pro" panose="020B0504020202020204" pitchFamily="34" charset="77"/>
              </a:rPr>
              <a:t>New Hire Training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6CF2DD1-DC43-0C4C-A6D2-61A52E66D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461" y="6229698"/>
            <a:ext cx="1257300" cy="3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1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B51E89FB-1766-DB48-9EDC-9C76600A7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133759"/>
            <a:ext cx="4495800" cy="2724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5729E1-619E-D749-A903-A96900423606}"/>
              </a:ext>
            </a:extLst>
          </p:cNvPr>
          <p:cNvSpPr/>
          <p:nvPr/>
        </p:nvSpPr>
        <p:spPr>
          <a:xfrm>
            <a:off x="4945271" y="1633328"/>
            <a:ext cx="6599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cumin Pro" panose="020B0504020202020204" pitchFamily="34" charset="77"/>
              </a:rPr>
              <a:t>Zero Margin Parts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cumin Pro" panose="020B0504020202020204" pitchFamily="34" charset="77"/>
              </a:rPr>
              <a:t>Inefficient – often second trip with parts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cumin Pro" panose="020B0504020202020204" pitchFamily="34" charset="77"/>
              </a:rPr>
              <a:t>After  completed call, additional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cumin Pro" panose="020B0504020202020204" pitchFamily="34" charset="77"/>
              </a:rPr>
              <a:t>Warranty claim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cumin Pro" panose="020B0504020202020204" pitchFamily="34" charset="77"/>
              </a:rPr>
              <a:t>Rejections – abandonment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cumin Pro" panose="020B0504020202020204" pitchFamily="34" charset="77"/>
              </a:rPr>
              <a:t>Frustrations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12F720-B3D2-354A-9A44-A1CF55956B60}"/>
              </a:ext>
            </a:extLst>
          </p:cNvPr>
          <p:cNvSpPr/>
          <p:nvPr/>
        </p:nvSpPr>
        <p:spPr>
          <a:xfrm>
            <a:off x="4282758" y="448826"/>
            <a:ext cx="7437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cumin Pro Wide" panose="020B0504020202020204" pitchFamily="34" charset="77"/>
              </a:rPr>
              <a:t>Challenges of Warranty Service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DCFEBB-15D8-5D48-BFA0-9DCF508CACAA}"/>
              </a:ext>
            </a:extLst>
          </p:cNvPr>
          <p:cNvCxnSpPr>
            <a:cxnSpLocks/>
          </p:cNvCxnSpPr>
          <p:nvPr/>
        </p:nvCxnSpPr>
        <p:spPr>
          <a:xfrm>
            <a:off x="3677916" y="1444743"/>
            <a:ext cx="8042391" cy="0"/>
          </a:xfrm>
          <a:prstGeom prst="line">
            <a:avLst/>
          </a:prstGeom>
          <a:ln w="34925">
            <a:solidFill>
              <a:srgbClr val="D1FF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4CE068F-46D1-8244-B0A2-3FD9C57342DF}"/>
              </a:ext>
            </a:extLst>
          </p:cNvPr>
          <p:cNvSpPr/>
          <p:nvPr/>
        </p:nvSpPr>
        <p:spPr>
          <a:xfrm>
            <a:off x="-493040" y="349380"/>
            <a:ext cx="4296227" cy="58161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1A9A94B-7E81-0D49-A8F5-800E9C45D5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6460" y="1633328"/>
            <a:ext cx="4467876" cy="302164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D0C0F0-7357-6144-85BF-B342BDDB0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230" y="6165578"/>
            <a:ext cx="1223935" cy="3191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E34478-20B8-45F9-8CAC-2F7014DD868A}"/>
              </a:ext>
            </a:extLst>
          </p:cNvPr>
          <p:cNvSpPr/>
          <p:nvPr/>
        </p:nvSpPr>
        <p:spPr>
          <a:xfrm>
            <a:off x="4945271" y="4526383"/>
            <a:ext cx="5507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The more efficient a service operation, the more profits it will enjoy. </a:t>
            </a:r>
          </a:p>
          <a:p>
            <a:endParaRPr lang="en-CA" sz="2400" dirty="0">
              <a:solidFill>
                <a:schemeClr val="bg1"/>
              </a:solidFill>
              <a:latin typeface="Acumin Pro" panose="020B05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2400" dirty="0">
                <a:solidFill>
                  <a:schemeClr val="bg1"/>
                </a:solidFill>
                <a:effectLst/>
                <a:latin typeface="Acumin Pro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Efficiency is directly tied to billable hours in service.</a:t>
            </a:r>
            <a:endParaRPr lang="en-US" sz="2800" dirty="0">
              <a:solidFill>
                <a:schemeClr val="bg1"/>
              </a:solidFill>
              <a:latin typeface="Acumin Pro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9112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B51E89FB-1766-DB48-9EDC-9C76600A7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335" y="4858151"/>
            <a:ext cx="4340394" cy="263007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DCFEBB-15D8-5D48-BFA0-9DCF508CACAA}"/>
              </a:ext>
            </a:extLst>
          </p:cNvPr>
          <p:cNvCxnSpPr/>
          <p:nvPr/>
        </p:nvCxnSpPr>
        <p:spPr>
          <a:xfrm>
            <a:off x="580410" y="1482843"/>
            <a:ext cx="6355305" cy="0"/>
          </a:xfrm>
          <a:prstGeom prst="line">
            <a:avLst/>
          </a:prstGeom>
          <a:ln w="34925">
            <a:solidFill>
              <a:srgbClr val="D1FF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4CE068F-46D1-8244-B0A2-3FD9C57342DF}"/>
              </a:ext>
            </a:extLst>
          </p:cNvPr>
          <p:cNvSpPr/>
          <p:nvPr/>
        </p:nvSpPr>
        <p:spPr>
          <a:xfrm>
            <a:off x="7480533" y="520901"/>
            <a:ext cx="4296227" cy="58161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1A9A94B-7E81-0D49-A8F5-800E9C45D5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04814" y="1130515"/>
            <a:ext cx="8166299" cy="506047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5" name="Picture 34" descr="Logo, icon&#10;&#10;Description automatically generated">
            <a:extLst>
              <a:ext uri="{FF2B5EF4-FFF2-40B4-BE49-F238E27FC236}">
                <a16:creationId xmlns:a16="http://schemas.microsoft.com/office/drawing/2014/main" id="{D09B8F13-310F-6740-B547-E724A33B6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8" y="6009275"/>
            <a:ext cx="1257300" cy="32782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212F720-B3D2-354A-9A44-A1CF55956B60}"/>
              </a:ext>
            </a:extLst>
          </p:cNvPr>
          <p:cNvSpPr/>
          <p:nvPr/>
        </p:nvSpPr>
        <p:spPr>
          <a:xfrm>
            <a:off x="-86168" y="327408"/>
            <a:ext cx="77852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000" b="1" dirty="0">
                <a:solidFill>
                  <a:srgbClr val="202124"/>
                </a:solidFill>
                <a:latin typeface="Acumin Pro" panose="020B0504020202020204"/>
                <a:ea typeface="Calibri" panose="020F0502020204030204" pitchFamily="34" charset="0"/>
              </a:rPr>
              <a:t>P</a:t>
            </a:r>
            <a:r>
              <a:rPr lang="en-CA" sz="3000" b="1" dirty="0">
                <a:solidFill>
                  <a:srgbClr val="202124"/>
                </a:solidFill>
                <a:effectLst/>
                <a:latin typeface="Acumin Pro" panose="020B0504020202020204"/>
                <a:ea typeface="Calibri" panose="020F0502020204030204" pitchFamily="34" charset="0"/>
              </a:rPr>
              <a:t>rofits </a:t>
            </a:r>
            <a:r>
              <a:rPr lang="en-CA" sz="3000" b="1" dirty="0">
                <a:solidFill>
                  <a:srgbClr val="202124"/>
                </a:solidFill>
                <a:latin typeface="Acumin Pro" panose="020B0504020202020204"/>
                <a:ea typeface="Calibri" panose="020F0502020204030204" pitchFamily="34" charset="0"/>
              </a:rPr>
              <a:t>D</a:t>
            </a:r>
            <a:r>
              <a:rPr lang="en-CA" sz="3000" b="1" dirty="0">
                <a:solidFill>
                  <a:srgbClr val="202124"/>
                </a:solidFill>
                <a:effectLst/>
                <a:latin typeface="Acumin Pro" panose="020B0504020202020204"/>
                <a:ea typeface="Calibri" panose="020F0502020204030204" pitchFamily="34" charset="0"/>
              </a:rPr>
              <a:t>ecrease as Warranty % </a:t>
            </a:r>
            <a:r>
              <a:rPr lang="en-CA" sz="3000" b="1" dirty="0">
                <a:solidFill>
                  <a:srgbClr val="202124"/>
                </a:solidFill>
                <a:latin typeface="Acumin Pro" panose="020B0504020202020204"/>
                <a:ea typeface="Calibri" panose="020F0502020204030204" pitchFamily="34" charset="0"/>
              </a:rPr>
              <a:t>I</a:t>
            </a:r>
            <a:r>
              <a:rPr lang="en-CA" sz="3000" b="1" dirty="0">
                <a:solidFill>
                  <a:srgbClr val="202124"/>
                </a:solidFill>
                <a:effectLst/>
                <a:latin typeface="Acumin Pro" panose="020B0504020202020204"/>
                <a:ea typeface="Calibri" panose="020F0502020204030204" pitchFamily="34" charset="0"/>
              </a:rPr>
              <a:t>ncreases</a:t>
            </a:r>
            <a:endParaRPr lang="en-US" sz="3000" b="1" dirty="0">
              <a:solidFill>
                <a:srgbClr val="050128"/>
              </a:solidFill>
              <a:latin typeface="Acumin Pro" panose="020B0504020202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73D96A-B090-49E1-952D-C878D3A84FD0}"/>
              </a:ext>
            </a:extLst>
          </p:cNvPr>
          <p:cNvSpPr/>
          <p:nvPr/>
        </p:nvSpPr>
        <p:spPr>
          <a:xfrm>
            <a:off x="10214746" y="1084980"/>
            <a:ext cx="1000954" cy="515154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1DDF03-0123-4C2A-90CB-6F68F5E41B1F}"/>
              </a:ext>
            </a:extLst>
          </p:cNvPr>
          <p:cNvSpPr/>
          <p:nvPr/>
        </p:nvSpPr>
        <p:spPr>
          <a:xfrm>
            <a:off x="5617810" y="1084980"/>
            <a:ext cx="1025322" cy="515154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CBD2A1-EA0A-441F-8190-8D590FE40DFC}"/>
              </a:ext>
            </a:extLst>
          </p:cNvPr>
          <p:cNvSpPr txBox="1"/>
          <p:nvPr/>
        </p:nvSpPr>
        <p:spPr>
          <a:xfrm>
            <a:off x="0" y="1843757"/>
            <a:ext cx="26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Company A = 0% Warranty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BE02C7-406D-4124-85A5-9690E8046E37}"/>
              </a:ext>
            </a:extLst>
          </p:cNvPr>
          <p:cNvSpPr txBox="1"/>
          <p:nvPr/>
        </p:nvSpPr>
        <p:spPr>
          <a:xfrm>
            <a:off x="14407" y="2331664"/>
            <a:ext cx="277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Company F = 50% Warranty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875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BD51A8-0AB3-4548-A661-C49664FCB8B6}"/>
              </a:ext>
            </a:extLst>
          </p:cNvPr>
          <p:cNvSpPr/>
          <p:nvPr/>
        </p:nvSpPr>
        <p:spPr>
          <a:xfrm>
            <a:off x="797388" y="350811"/>
            <a:ext cx="901114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chemeClr val="bg1"/>
                </a:solidFill>
                <a:latin typeface="Acumin Pro Wide" panose="020B0504020202020204" pitchFamily="34" charset="77"/>
                <a:ea typeface="Baskerville SemiBold" panose="02020502070401020303" pitchFamily="18" charset="0"/>
              </a:rPr>
              <a:t>Optimal Ratio  Warranty : COD</a:t>
            </a:r>
          </a:p>
          <a:p>
            <a:pPr algn="ctr"/>
            <a:r>
              <a:rPr lang="en-US" sz="9600" b="1" dirty="0">
                <a:solidFill>
                  <a:schemeClr val="bg1"/>
                </a:solidFill>
                <a:latin typeface="Acumin Pro Wide" panose="020B0504020202020204" pitchFamily="34" charset="77"/>
                <a:ea typeface="Baskerville SemiBold" panose="02020502070401020303" pitchFamily="18" charset="0"/>
              </a:rPr>
              <a:t>30:70</a:t>
            </a:r>
          </a:p>
          <a:p>
            <a:endParaRPr lang="en-US" sz="7000" b="1" dirty="0">
              <a:solidFill>
                <a:schemeClr val="bg1"/>
              </a:solidFill>
              <a:latin typeface="Acumin Pro Wide" panose="020B0504020202020204" pitchFamily="34" charset="77"/>
              <a:ea typeface="Baskerville SemiBold" panose="02020502070401020303" pitchFamily="18" charset="0"/>
            </a:endParaRPr>
          </a:p>
          <a:p>
            <a:endParaRPr lang="en-US" sz="7000" b="1" dirty="0">
              <a:solidFill>
                <a:schemeClr val="bg1"/>
              </a:solidFill>
              <a:latin typeface="Acumin Pro Wide" panose="020B0504020202020204" pitchFamily="34" charset="77"/>
              <a:ea typeface="Baskerville SemiBold" panose="02020502070401020303" pitchFamily="18" charset="0"/>
            </a:endParaRPr>
          </a:p>
          <a:p>
            <a:r>
              <a:rPr lang="en-US" sz="7000" b="1" dirty="0">
                <a:solidFill>
                  <a:schemeClr val="bg1"/>
                </a:solidFill>
                <a:latin typeface="Acumin Pro Wide" panose="020B0504020202020204" pitchFamily="34" charset="77"/>
                <a:ea typeface="Baskerville SemiBold" panose="02020502070401020303" pitchFamily="18" charset="0"/>
              </a:rPr>
              <a:t>   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956362-1985-2242-AC3D-E6F9F1187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800" y="6025879"/>
            <a:ext cx="1534886" cy="400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BADD42-FAAD-AC4B-B7B0-C188E61E80CE}"/>
              </a:ext>
            </a:extLst>
          </p:cNvPr>
          <p:cNvSpPr/>
          <p:nvPr/>
        </p:nvSpPr>
        <p:spPr>
          <a:xfrm>
            <a:off x="0" y="0"/>
            <a:ext cx="319314" cy="6858000"/>
          </a:xfrm>
          <a:prstGeom prst="rect">
            <a:avLst/>
          </a:prstGeom>
          <a:solidFill>
            <a:srgbClr val="D1FF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34D589-8239-E242-B43A-E16805A2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0" y="800099"/>
            <a:ext cx="4260850" cy="6175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92E9FD-CBA9-4492-A8BF-A0B196607983}"/>
              </a:ext>
            </a:extLst>
          </p:cNvPr>
          <p:cNvSpPr txBox="1"/>
          <p:nvPr/>
        </p:nvSpPr>
        <p:spPr>
          <a:xfrm>
            <a:off x="1790164" y="4579736"/>
            <a:ext cx="4765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cumin Pro" panose="020B0504020202020204"/>
              </a:rPr>
              <a:t>How: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cumin Pro" panose="020B0504020202020204"/>
              </a:rPr>
              <a:t>Sustain Warranty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cumin Pro" panose="020B0504020202020204"/>
              </a:rPr>
              <a:t>Grow COD Service</a:t>
            </a:r>
            <a:endParaRPr lang="en-CA" sz="3600" dirty="0">
              <a:solidFill>
                <a:schemeClr val="bg1"/>
              </a:solidFill>
              <a:latin typeface="Acumin Pro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9686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BD51A8-0AB3-4548-A661-C49664FCB8B6}"/>
              </a:ext>
            </a:extLst>
          </p:cNvPr>
          <p:cNvSpPr/>
          <p:nvPr/>
        </p:nvSpPr>
        <p:spPr>
          <a:xfrm>
            <a:off x="804701" y="1075130"/>
            <a:ext cx="97430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0" b="1" dirty="0">
                <a:latin typeface="Acumin Pro Wide" panose="020B0504020202020204" pitchFamily="34" charset="77"/>
                <a:ea typeface="Baskerville SemiBold" panose="02020502070401020303" pitchFamily="18" charset="0"/>
              </a:rPr>
              <a:t>Warranty Best Practices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2635607-3075-FB41-9B9C-38337719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3979"/>
            <a:ext cx="12192000" cy="738777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9B0E9B5-6AB3-4C4A-8671-F2391B54F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54" y="692075"/>
            <a:ext cx="1257300" cy="327321"/>
          </a:xfrm>
          <a:prstGeom prst="rect">
            <a:avLst/>
          </a:prstGeom>
        </p:spPr>
      </p:pic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BD9CC22-02AF-488C-8160-31E60B398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1" y="2567289"/>
            <a:ext cx="4444547" cy="1645920"/>
          </a:xfrm>
          <a:prstGeom prst="rect">
            <a:avLst/>
          </a:prstGeom>
        </p:spPr>
      </p:pic>
      <p:sp>
        <p:nvSpPr>
          <p:cNvPr id="22" name="Title 5">
            <a:extLst>
              <a:ext uri="{FF2B5EF4-FFF2-40B4-BE49-F238E27FC236}">
                <a16:creationId xmlns:a16="http://schemas.microsoft.com/office/drawing/2014/main" id="{FF3BB13F-9121-4DD8-9A6B-AF3B5711304B}"/>
              </a:ext>
            </a:extLst>
          </p:cNvPr>
          <p:cNvSpPr txBox="1">
            <a:spLocks/>
          </p:cNvSpPr>
          <p:nvPr/>
        </p:nvSpPr>
        <p:spPr>
          <a:xfrm>
            <a:off x="5348180" y="3896855"/>
            <a:ext cx="6602528" cy="6024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Dosis SemiBold" pitchFamily="2" charset="0"/>
              </a:rPr>
              <a:t> </a:t>
            </a:r>
            <a:r>
              <a:rPr lang="en-US" sz="11200" dirty="0">
                <a:latin typeface="Dosis SemiBold" pitchFamily="2" charset="0"/>
              </a:rPr>
              <a:t>Janice Salmon, President &amp; Founder</a:t>
            </a:r>
          </a:p>
          <a:p>
            <a:endParaRPr lang="en-US" sz="11200" dirty="0">
              <a:latin typeface="Dosis SemiBold" pitchFamily="2" charset="0"/>
            </a:endParaRPr>
          </a:p>
          <a:p>
            <a:endParaRPr lang="en-US" sz="11200" dirty="0">
              <a:latin typeface="Dosis SemiBold" pitchFamily="2" charset="0"/>
            </a:endParaRPr>
          </a:p>
          <a:p>
            <a:r>
              <a:rPr lang="en-US" sz="11200" dirty="0">
                <a:latin typeface="Dosis SemiBold" pitchFamily="2" charset="0"/>
              </a:rPr>
              <a:t>Jim Rushton, Business Partner </a:t>
            </a:r>
          </a:p>
        </p:txBody>
      </p:sp>
    </p:spTree>
    <p:extLst>
      <p:ext uri="{BB962C8B-B14F-4D97-AF65-F5344CB8AC3E}">
        <p14:creationId xmlns:p14="http://schemas.microsoft.com/office/powerpoint/2010/main" val="346303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2BBD206FAE8D40AB1529DB9283548A" ma:contentTypeVersion="13" ma:contentTypeDescription="Create a new document." ma:contentTypeScope="" ma:versionID="879d7965c4d51c227c4d5f12d6019f61">
  <xsd:schema xmlns:xsd="http://www.w3.org/2001/XMLSchema" xmlns:xs="http://www.w3.org/2001/XMLSchema" xmlns:p="http://schemas.microsoft.com/office/2006/metadata/properties" xmlns:ns2="6b8a3a79-2bc5-4a65-ae2f-f83307f9930e" xmlns:ns3="9f2e7567-e40e-47fa-a5a0-3d37e642b2da" targetNamespace="http://schemas.microsoft.com/office/2006/metadata/properties" ma:root="true" ma:fieldsID="744e55e02ffd1f3e0b0e3e063b4d12e3" ns2:_="" ns3:_="">
    <xsd:import namespace="6b8a3a79-2bc5-4a65-ae2f-f83307f9930e"/>
    <xsd:import namespace="9f2e7567-e40e-47fa-a5a0-3d37e642b2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a3a79-2bc5-4a65-ae2f-f83307f993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e7567-e40e-47fa-a5a0-3d37e642b2d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A45E85-CB25-41DB-9937-7C24346C276D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purl.org/dc/dcmitype/"/>
    <ds:schemaRef ds:uri="0b0f5a22-2e36-440a-87f8-7f74ef70fdcd"/>
    <ds:schemaRef ds:uri="64842d47-ee11-48c5-b799-bd7918c0998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27024BB-7761-477A-A0CD-08A2756E81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a3a79-2bc5-4a65-ae2f-f83307f9930e"/>
    <ds:schemaRef ds:uri="9f2e7567-e40e-47fa-a5a0-3d37e642b2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F83F53-2B62-467C-A0CC-C822CD75D5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772</Words>
  <Application>Microsoft Office PowerPoint</Application>
  <PresentationFormat>Widescreen</PresentationFormat>
  <Paragraphs>165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Acumin Pro</vt:lpstr>
      <vt:lpstr>Acumin Pro Wide</vt:lpstr>
      <vt:lpstr>Arial</vt:lpstr>
      <vt:lpstr>Calibri</vt:lpstr>
      <vt:lpstr>Calibri Light</vt:lpstr>
      <vt:lpstr>Dosis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Timothea Wang</dc:creator>
  <cp:lastModifiedBy>Paul MacDonald</cp:lastModifiedBy>
  <cp:revision>9</cp:revision>
  <dcterms:created xsi:type="dcterms:W3CDTF">2019-09-19T16:12:24Z</dcterms:created>
  <dcterms:modified xsi:type="dcterms:W3CDTF">2022-02-28T21:04:03Z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0x010100FE2BBD206FAE8D40AB1529DB9283548A</vt:lpwstr>
  </property>
</Properties>
</file>